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64" r:id="rId5"/>
    <p:sldId id="268" r:id="rId6"/>
    <p:sldId id="276" r:id="rId7"/>
    <p:sldId id="277" r:id="rId8"/>
    <p:sldId id="278" r:id="rId9"/>
    <p:sldId id="259" r:id="rId10"/>
    <p:sldId id="260" r:id="rId11"/>
    <p:sldId id="270" r:id="rId12"/>
    <p:sldId id="269" r:id="rId13"/>
    <p:sldId id="271" r:id="rId14"/>
    <p:sldId id="273" r:id="rId15"/>
    <p:sldId id="274" r:id="rId16"/>
    <p:sldId id="275" r:id="rId17"/>
    <p:sldId id="263" r:id="rId18"/>
  </p:sldIdLst>
  <p:sldSz cx="12192000" cy="6858000"/>
  <p:notesSz cx="6858000" cy="9144000"/>
  <p:embeddedFontLst>
    <p:embeddedFont>
      <p:font typeface="Calibri" panose="020F0502020204030204" pitchFamily="34" charset="0"/>
      <p:regular r:id="rId19"/>
      <p:bold r:id="rId20"/>
      <p:italic r:id="rId21"/>
      <p:boldItalic r:id="rId22"/>
    </p:embeddedFont>
    <p:embeddedFont>
      <p:font typeface="Calibri Light" panose="020F0302020204030204" pitchFamily="34" charset="0"/>
      <p:regular r:id="rId23"/>
      <p:italic r:id="rId24"/>
    </p:embeddedFont>
    <p:embeddedFont>
      <p:font typeface="Gilroy" panose="00000500000000000000" pitchFamily="50" charset="0"/>
      <p:regular r:id="rId25"/>
    </p:embeddedFont>
    <p:embeddedFont>
      <p:font typeface="Gilroy Bold" panose="00000800000000000000" pitchFamily="50" charset="0"/>
      <p:bold r:id="rId26"/>
    </p:embeddedFont>
    <p:embeddedFont>
      <p:font typeface="Gilroy ExtraBold" panose="00000900000000000000" pitchFamily="50" charset="0"/>
      <p:bold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AAC1"/>
    <a:srgbClr val="42388E"/>
    <a:srgbClr val="30529E"/>
    <a:srgbClr val="F8CF74"/>
    <a:srgbClr val="F8A04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712" autoAdjust="0"/>
  </p:normalViewPr>
  <p:slideViewPr>
    <p:cSldViewPr snapToGrid="0">
      <p:cViewPr varScale="1">
        <p:scale>
          <a:sx n="104" d="100"/>
          <a:sy n="104" d="100"/>
        </p:scale>
        <p:origin x="73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0566F-A68F-498D-0426-3C722B40931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E0FFBFD-EC86-8402-70B3-B24D80CA1A1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856A022-56FC-4815-7A64-EBF1A25FE43F}"/>
              </a:ext>
            </a:extLst>
          </p:cNvPr>
          <p:cNvSpPr>
            <a:spLocks noGrp="1"/>
          </p:cNvSpPr>
          <p:nvPr>
            <p:ph type="dt" sz="half" idx="10"/>
          </p:nvPr>
        </p:nvSpPr>
        <p:spPr/>
        <p:txBody>
          <a:bodyPr/>
          <a:lstStyle/>
          <a:p>
            <a:fld id="{B4DDCBCC-D554-4E71-90BA-D7DDDDD1053A}" type="datetimeFigureOut">
              <a:rPr lang="en-US" smtClean="0"/>
              <a:t>12/1/2022</a:t>
            </a:fld>
            <a:endParaRPr lang="en-US"/>
          </a:p>
        </p:txBody>
      </p:sp>
      <p:sp>
        <p:nvSpPr>
          <p:cNvPr id="5" name="Footer Placeholder 4">
            <a:extLst>
              <a:ext uri="{FF2B5EF4-FFF2-40B4-BE49-F238E27FC236}">
                <a16:creationId xmlns:a16="http://schemas.microsoft.com/office/drawing/2014/main" id="{6FCCF382-6347-0A35-7880-3CC37E59A4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7C2164-0D57-F58E-9BE1-06805E80F5F3}"/>
              </a:ext>
            </a:extLst>
          </p:cNvPr>
          <p:cNvSpPr>
            <a:spLocks noGrp="1"/>
          </p:cNvSpPr>
          <p:nvPr>
            <p:ph type="sldNum" sz="quarter" idx="12"/>
          </p:nvPr>
        </p:nvSpPr>
        <p:spPr/>
        <p:txBody>
          <a:bodyPr/>
          <a:lstStyle/>
          <a:p>
            <a:fld id="{8050C06E-2D30-4F7E-9826-385AE4392AA5}" type="slidenum">
              <a:rPr lang="en-US" smtClean="0"/>
              <a:t>‹#›</a:t>
            </a:fld>
            <a:endParaRPr lang="en-US"/>
          </a:p>
        </p:txBody>
      </p:sp>
    </p:spTree>
    <p:extLst>
      <p:ext uri="{BB962C8B-B14F-4D97-AF65-F5344CB8AC3E}">
        <p14:creationId xmlns:p14="http://schemas.microsoft.com/office/powerpoint/2010/main" val="7534099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31FAD-BC32-DC6D-CA6D-D4F5FECD805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5B9A602-0E8F-4242-0822-37B460D0D42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4932D5-F2EC-08CA-264B-963566719AE1}"/>
              </a:ext>
            </a:extLst>
          </p:cNvPr>
          <p:cNvSpPr>
            <a:spLocks noGrp="1"/>
          </p:cNvSpPr>
          <p:nvPr>
            <p:ph type="dt" sz="half" idx="10"/>
          </p:nvPr>
        </p:nvSpPr>
        <p:spPr/>
        <p:txBody>
          <a:bodyPr/>
          <a:lstStyle/>
          <a:p>
            <a:fld id="{B4DDCBCC-D554-4E71-90BA-D7DDDDD1053A}" type="datetimeFigureOut">
              <a:rPr lang="en-US" smtClean="0"/>
              <a:t>12/1/2022</a:t>
            </a:fld>
            <a:endParaRPr lang="en-US"/>
          </a:p>
        </p:txBody>
      </p:sp>
      <p:sp>
        <p:nvSpPr>
          <p:cNvPr id="5" name="Footer Placeholder 4">
            <a:extLst>
              <a:ext uri="{FF2B5EF4-FFF2-40B4-BE49-F238E27FC236}">
                <a16:creationId xmlns:a16="http://schemas.microsoft.com/office/drawing/2014/main" id="{C5281A78-2977-0503-E125-9FA509B661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BD0931-8B83-B1F3-842F-4FD4D4923413}"/>
              </a:ext>
            </a:extLst>
          </p:cNvPr>
          <p:cNvSpPr>
            <a:spLocks noGrp="1"/>
          </p:cNvSpPr>
          <p:nvPr>
            <p:ph type="sldNum" sz="quarter" idx="12"/>
          </p:nvPr>
        </p:nvSpPr>
        <p:spPr/>
        <p:txBody>
          <a:bodyPr/>
          <a:lstStyle/>
          <a:p>
            <a:fld id="{8050C06E-2D30-4F7E-9826-385AE4392AA5}" type="slidenum">
              <a:rPr lang="en-US" smtClean="0"/>
              <a:t>‹#›</a:t>
            </a:fld>
            <a:endParaRPr lang="en-US"/>
          </a:p>
        </p:txBody>
      </p:sp>
    </p:spTree>
    <p:extLst>
      <p:ext uri="{BB962C8B-B14F-4D97-AF65-F5344CB8AC3E}">
        <p14:creationId xmlns:p14="http://schemas.microsoft.com/office/powerpoint/2010/main" val="3820261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5881CF4-FF8B-2444-9E52-AA16B26323A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F0575A7-6E44-E3AD-BF06-DAA7B5697E0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0A29B2-712A-7CFD-C99C-A36837960046}"/>
              </a:ext>
            </a:extLst>
          </p:cNvPr>
          <p:cNvSpPr>
            <a:spLocks noGrp="1"/>
          </p:cNvSpPr>
          <p:nvPr>
            <p:ph type="dt" sz="half" idx="10"/>
          </p:nvPr>
        </p:nvSpPr>
        <p:spPr/>
        <p:txBody>
          <a:bodyPr/>
          <a:lstStyle/>
          <a:p>
            <a:fld id="{B4DDCBCC-D554-4E71-90BA-D7DDDDD1053A}" type="datetimeFigureOut">
              <a:rPr lang="en-US" smtClean="0"/>
              <a:t>12/1/2022</a:t>
            </a:fld>
            <a:endParaRPr lang="en-US"/>
          </a:p>
        </p:txBody>
      </p:sp>
      <p:sp>
        <p:nvSpPr>
          <p:cNvPr id="5" name="Footer Placeholder 4">
            <a:extLst>
              <a:ext uri="{FF2B5EF4-FFF2-40B4-BE49-F238E27FC236}">
                <a16:creationId xmlns:a16="http://schemas.microsoft.com/office/drawing/2014/main" id="{D4C82969-F99B-261E-1E2D-697DF25680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AD1F78-B8FA-204D-0FB1-21B678746F88}"/>
              </a:ext>
            </a:extLst>
          </p:cNvPr>
          <p:cNvSpPr>
            <a:spLocks noGrp="1"/>
          </p:cNvSpPr>
          <p:nvPr>
            <p:ph type="sldNum" sz="quarter" idx="12"/>
          </p:nvPr>
        </p:nvSpPr>
        <p:spPr/>
        <p:txBody>
          <a:bodyPr/>
          <a:lstStyle/>
          <a:p>
            <a:fld id="{8050C06E-2D30-4F7E-9826-385AE4392AA5}" type="slidenum">
              <a:rPr lang="en-US" smtClean="0"/>
              <a:t>‹#›</a:t>
            </a:fld>
            <a:endParaRPr lang="en-US"/>
          </a:p>
        </p:txBody>
      </p:sp>
    </p:spTree>
    <p:extLst>
      <p:ext uri="{BB962C8B-B14F-4D97-AF65-F5344CB8AC3E}">
        <p14:creationId xmlns:p14="http://schemas.microsoft.com/office/powerpoint/2010/main" val="2704945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210E6-6D96-F732-CE60-BCD069AABB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8C43100-5662-216A-D5DE-D3CE7E3869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FC6039-538D-A822-F495-942401E083F1}"/>
              </a:ext>
            </a:extLst>
          </p:cNvPr>
          <p:cNvSpPr>
            <a:spLocks noGrp="1"/>
          </p:cNvSpPr>
          <p:nvPr>
            <p:ph type="dt" sz="half" idx="10"/>
          </p:nvPr>
        </p:nvSpPr>
        <p:spPr/>
        <p:txBody>
          <a:bodyPr/>
          <a:lstStyle/>
          <a:p>
            <a:fld id="{B4DDCBCC-D554-4E71-90BA-D7DDDDD1053A}" type="datetimeFigureOut">
              <a:rPr lang="en-US" smtClean="0"/>
              <a:t>12/1/2022</a:t>
            </a:fld>
            <a:endParaRPr lang="en-US"/>
          </a:p>
        </p:txBody>
      </p:sp>
      <p:sp>
        <p:nvSpPr>
          <p:cNvPr id="5" name="Footer Placeholder 4">
            <a:extLst>
              <a:ext uri="{FF2B5EF4-FFF2-40B4-BE49-F238E27FC236}">
                <a16:creationId xmlns:a16="http://schemas.microsoft.com/office/drawing/2014/main" id="{F1CAAC9B-3512-D37F-90EA-ED6D397694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757A76-CC29-27D5-BD28-867BB9D758D5}"/>
              </a:ext>
            </a:extLst>
          </p:cNvPr>
          <p:cNvSpPr>
            <a:spLocks noGrp="1"/>
          </p:cNvSpPr>
          <p:nvPr>
            <p:ph type="sldNum" sz="quarter" idx="12"/>
          </p:nvPr>
        </p:nvSpPr>
        <p:spPr/>
        <p:txBody>
          <a:bodyPr/>
          <a:lstStyle/>
          <a:p>
            <a:fld id="{8050C06E-2D30-4F7E-9826-385AE4392AA5}" type="slidenum">
              <a:rPr lang="en-US" smtClean="0"/>
              <a:t>‹#›</a:t>
            </a:fld>
            <a:endParaRPr lang="en-US"/>
          </a:p>
        </p:txBody>
      </p:sp>
    </p:spTree>
    <p:extLst>
      <p:ext uri="{BB962C8B-B14F-4D97-AF65-F5344CB8AC3E}">
        <p14:creationId xmlns:p14="http://schemas.microsoft.com/office/powerpoint/2010/main" val="4212954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26A02-2126-A6F3-3721-84FFF84CB55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A7A05F8-06A4-5589-500E-5D448BFC1B2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DA1A56-6BD4-09FB-B71D-0594B6DB8B19}"/>
              </a:ext>
            </a:extLst>
          </p:cNvPr>
          <p:cNvSpPr>
            <a:spLocks noGrp="1"/>
          </p:cNvSpPr>
          <p:nvPr>
            <p:ph type="dt" sz="half" idx="10"/>
          </p:nvPr>
        </p:nvSpPr>
        <p:spPr/>
        <p:txBody>
          <a:bodyPr/>
          <a:lstStyle/>
          <a:p>
            <a:fld id="{B4DDCBCC-D554-4E71-90BA-D7DDDDD1053A}" type="datetimeFigureOut">
              <a:rPr lang="en-US" smtClean="0"/>
              <a:t>12/1/2022</a:t>
            </a:fld>
            <a:endParaRPr lang="en-US"/>
          </a:p>
        </p:txBody>
      </p:sp>
      <p:sp>
        <p:nvSpPr>
          <p:cNvPr id="5" name="Footer Placeholder 4">
            <a:extLst>
              <a:ext uri="{FF2B5EF4-FFF2-40B4-BE49-F238E27FC236}">
                <a16:creationId xmlns:a16="http://schemas.microsoft.com/office/drawing/2014/main" id="{E5A5660D-B3BC-C81C-A738-7CBFA7C99C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86765B-0431-0E1F-9CF8-CD8A7A468DF1}"/>
              </a:ext>
            </a:extLst>
          </p:cNvPr>
          <p:cNvSpPr>
            <a:spLocks noGrp="1"/>
          </p:cNvSpPr>
          <p:nvPr>
            <p:ph type="sldNum" sz="quarter" idx="12"/>
          </p:nvPr>
        </p:nvSpPr>
        <p:spPr/>
        <p:txBody>
          <a:bodyPr/>
          <a:lstStyle/>
          <a:p>
            <a:fld id="{8050C06E-2D30-4F7E-9826-385AE4392AA5}" type="slidenum">
              <a:rPr lang="en-US" smtClean="0"/>
              <a:t>‹#›</a:t>
            </a:fld>
            <a:endParaRPr lang="en-US"/>
          </a:p>
        </p:txBody>
      </p:sp>
    </p:spTree>
    <p:extLst>
      <p:ext uri="{BB962C8B-B14F-4D97-AF65-F5344CB8AC3E}">
        <p14:creationId xmlns:p14="http://schemas.microsoft.com/office/powerpoint/2010/main" val="26069935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275DC-BCAD-9420-0E13-1A2D882E51D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2EB1ED-EC12-892D-21A2-69885C35BAF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5C987FA-72D0-9057-2952-1C8D2EDCC6D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9292425-40AC-CBED-352B-DAD33CD9035C}"/>
              </a:ext>
            </a:extLst>
          </p:cNvPr>
          <p:cNvSpPr>
            <a:spLocks noGrp="1"/>
          </p:cNvSpPr>
          <p:nvPr>
            <p:ph type="dt" sz="half" idx="10"/>
          </p:nvPr>
        </p:nvSpPr>
        <p:spPr/>
        <p:txBody>
          <a:bodyPr/>
          <a:lstStyle/>
          <a:p>
            <a:fld id="{B4DDCBCC-D554-4E71-90BA-D7DDDDD1053A}" type="datetimeFigureOut">
              <a:rPr lang="en-US" smtClean="0"/>
              <a:t>12/1/2022</a:t>
            </a:fld>
            <a:endParaRPr lang="en-US"/>
          </a:p>
        </p:txBody>
      </p:sp>
      <p:sp>
        <p:nvSpPr>
          <p:cNvPr id="6" name="Footer Placeholder 5">
            <a:extLst>
              <a:ext uri="{FF2B5EF4-FFF2-40B4-BE49-F238E27FC236}">
                <a16:creationId xmlns:a16="http://schemas.microsoft.com/office/drawing/2014/main" id="{3E249AC3-18FF-B92A-14E3-AD4668DEB8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8E5948-BACC-B4B7-70B2-6D544120BDCB}"/>
              </a:ext>
            </a:extLst>
          </p:cNvPr>
          <p:cNvSpPr>
            <a:spLocks noGrp="1"/>
          </p:cNvSpPr>
          <p:nvPr>
            <p:ph type="sldNum" sz="quarter" idx="12"/>
          </p:nvPr>
        </p:nvSpPr>
        <p:spPr/>
        <p:txBody>
          <a:bodyPr/>
          <a:lstStyle/>
          <a:p>
            <a:fld id="{8050C06E-2D30-4F7E-9826-385AE4392AA5}" type="slidenum">
              <a:rPr lang="en-US" smtClean="0"/>
              <a:t>‹#›</a:t>
            </a:fld>
            <a:endParaRPr lang="en-US"/>
          </a:p>
        </p:txBody>
      </p:sp>
    </p:spTree>
    <p:extLst>
      <p:ext uri="{BB962C8B-B14F-4D97-AF65-F5344CB8AC3E}">
        <p14:creationId xmlns:p14="http://schemas.microsoft.com/office/powerpoint/2010/main" val="935858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C71909-DA51-03C7-B0F2-E3BDD50DEF5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E8DEAEB-403F-1CA4-7729-DFA118886E0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FFA6CC6-10DE-858B-B7E1-E20BEEB07A8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9FDAFC8-E0B3-403F-1CE0-BBA55D150F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2A6730C-5085-3AE8-7EB0-B95CE16B972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2E4E7DB-2B95-2439-6A07-D6654E2813AE}"/>
              </a:ext>
            </a:extLst>
          </p:cNvPr>
          <p:cNvSpPr>
            <a:spLocks noGrp="1"/>
          </p:cNvSpPr>
          <p:nvPr>
            <p:ph type="dt" sz="half" idx="10"/>
          </p:nvPr>
        </p:nvSpPr>
        <p:spPr/>
        <p:txBody>
          <a:bodyPr/>
          <a:lstStyle/>
          <a:p>
            <a:fld id="{B4DDCBCC-D554-4E71-90BA-D7DDDDD1053A}" type="datetimeFigureOut">
              <a:rPr lang="en-US" smtClean="0"/>
              <a:t>12/1/2022</a:t>
            </a:fld>
            <a:endParaRPr lang="en-US"/>
          </a:p>
        </p:txBody>
      </p:sp>
      <p:sp>
        <p:nvSpPr>
          <p:cNvPr id="8" name="Footer Placeholder 7">
            <a:extLst>
              <a:ext uri="{FF2B5EF4-FFF2-40B4-BE49-F238E27FC236}">
                <a16:creationId xmlns:a16="http://schemas.microsoft.com/office/drawing/2014/main" id="{666A59BE-ECA0-864D-AAA2-CFCFDB87CF9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A2115D-45C9-861E-F818-3C3607A029FA}"/>
              </a:ext>
            </a:extLst>
          </p:cNvPr>
          <p:cNvSpPr>
            <a:spLocks noGrp="1"/>
          </p:cNvSpPr>
          <p:nvPr>
            <p:ph type="sldNum" sz="quarter" idx="12"/>
          </p:nvPr>
        </p:nvSpPr>
        <p:spPr/>
        <p:txBody>
          <a:bodyPr/>
          <a:lstStyle/>
          <a:p>
            <a:fld id="{8050C06E-2D30-4F7E-9826-385AE4392AA5}" type="slidenum">
              <a:rPr lang="en-US" smtClean="0"/>
              <a:t>‹#›</a:t>
            </a:fld>
            <a:endParaRPr lang="en-US"/>
          </a:p>
        </p:txBody>
      </p:sp>
    </p:spTree>
    <p:extLst>
      <p:ext uri="{BB962C8B-B14F-4D97-AF65-F5344CB8AC3E}">
        <p14:creationId xmlns:p14="http://schemas.microsoft.com/office/powerpoint/2010/main" val="2273471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F70F5-B207-D0B2-678C-DBCD6E03FC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B9BBAD1-D686-F09B-6F2C-FB28F35B95A0}"/>
              </a:ext>
            </a:extLst>
          </p:cNvPr>
          <p:cNvSpPr>
            <a:spLocks noGrp="1"/>
          </p:cNvSpPr>
          <p:nvPr>
            <p:ph type="dt" sz="half" idx="10"/>
          </p:nvPr>
        </p:nvSpPr>
        <p:spPr/>
        <p:txBody>
          <a:bodyPr/>
          <a:lstStyle/>
          <a:p>
            <a:fld id="{B4DDCBCC-D554-4E71-90BA-D7DDDDD1053A}" type="datetimeFigureOut">
              <a:rPr lang="en-US" smtClean="0"/>
              <a:t>12/1/2022</a:t>
            </a:fld>
            <a:endParaRPr lang="en-US"/>
          </a:p>
        </p:txBody>
      </p:sp>
      <p:sp>
        <p:nvSpPr>
          <p:cNvPr id="4" name="Footer Placeholder 3">
            <a:extLst>
              <a:ext uri="{FF2B5EF4-FFF2-40B4-BE49-F238E27FC236}">
                <a16:creationId xmlns:a16="http://schemas.microsoft.com/office/drawing/2014/main" id="{0A1C72FE-0D73-85DA-2467-F5ED9F585B4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9D33D61-D8D0-F2DB-F109-EE7AC48B6D91}"/>
              </a:ext>
            </a:extLst>
          </p:cNvPr>
          <p:cNvSpPr>
            <a:spLocks noGrp="1"/>
          </p:cNvSpPr>
          <p:nvPr>
            <p:ph type="sldNum" sz="quarter" idx="12"/>
          </p:nvPr>
        </p:nvSpPr>
        <p:spPr/>
        <p:txBody>
          <a:bodyPr/>
          <a:lstStyle/>
          <a:p>
            <a:fld id="{8050C06E-2D30-4F7E-9826-385AE4392AA5}" type="slidenum">
              <a:rPr lang="en-US" smtClean="0"/>
              <a:t>‹#›</a:t>
            </a:fld>
            <a:endParaRPr lang="en-US"/>
          </a:p>
        </p:txBody>
      </p:sp>
    </p:spTree>
    <p:extLst>
      <p:ext uri="{BB962C8B-B14F-4D97-AF65-F5344CB8AC3E}">
        <p14:creationId xmlns:p14="http://schemas.microsoft.com/office/powerpoint/2010/main" val="2333827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C88B4A-47F7-61FB-360F-A7425C8E8FF8}"/>
              </a:ext>
            </a:extLst>
          </p:cNvPr>
          <p:cNvSpPr>
            <a:spLocks noGrp="1"/>
          </p:cNvSpPr>
          <p:nvPr>
            <p:ph type="dt" sz="half" idx="10"/>
          </p:nvPr>
        </p:nvSpPr>
        <p:spPr/>
        <p:txBody>
          <a:bodyPr/>
          <a:lstStyle/>
          <a:p>
            <a:fld id="{B4DDCBCC-D554-4E71-90BA-D7DDDDD1053A}" type="datetimeFigureOut">
              <a:rPr lang="en-US" smtClean="0"/>
              <a:t>12/1/2022</a:t>
            </a:fld>
            <a:endParaRPr lang="en-US"/>
          </a:p>
        </p:txBody>
      </p:sp>
      <p:sp>
        <p:nvSpPr>
          <p:cNvPr id="3" name="Footer Placeholder 2">
            <a:extLst>
              <a:ext uri="{FF2B5EF4-FFF2-40B4-BE49-F238E27FC236}">
                <a16:creationId xmlns:a16="http://schemas.microsoft.com/office/drawing/2014/main" id="{1E058485-18CD-8251-DFF0-5FDA0430D3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AAC1DE6-DF9B-6F8C-AE91-17376BE2E89A}"/>
              </a:ext>
            </a:extLst>
          </p:cNvPr>
          <p:cNvSpPr>
            <a:spLocks noGrp="1"/>
          </p:cNvSpPr>
          <p:nvPr>
            <p:ph type="sldNum" sz="quarter" idx="12"/>
          </p:nvPr>
        </p:nvSpPr>
        <p:spPr/>
        <p:txBody>
          <a:bodyPr/>
          <a:lstStyle/>
          <a:p>
            <a:fld id="{8050C06E-2D30-4F7E-9826-385AE4392AA5}" type="slidenum">
              <a:rPr lang="en-US" smtClean="0"/>
              <a:t>‹#›</a:t>
            </a:fld>
            <a:endParaRPr lang="en-US"/>
          </a:p>
        </p:txBody>
      </p:sp>
    </p:spTree>
    <p:extLst>
      <p:ext uri="{BB962C8B-B14F-4D97-AF65-F5344CB8AC3E}">
        <p14:creationId xmlns:p14="http://schemas.microsoft.com/office/powerpoint/2010/main" val="4040141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0911B-5CC4-1EF9-9D11-505F653B37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AA7315D-479A-E6DB-02B5-F6CB84A2FC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E74D0C-66AA-9957-247A-290B3AAD18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C25F269-1508-617C-9AC4-AB058CC36C08}"/>
              </a:ext>
            </a:extLst>
          </p:cNvPr>
          <p:cNvSpPr>
            <a:spLocks noGrp="1"/>
          </p:cNvSpPr>
          <p:nvPr>
            <p:ph type="dt" sz="half" idx="10"/>
          </p:nvPr>
        </p:nvSpPr>
        <p:spPr/>
        <p:txBody>
          <a:bodyPr/>
          <a:lstStyle/>
          <a:p>
            <a:fld id="{B4DDCBCC-D554-4E71-90BA-D7DDDDD1053A}" type="datetimeFigureOut">
              <a:rPr lang="en-US" smtClean="0"/>
              <a:t>12/1/2022</a:t>
            </a:fld>
            <a:endParaRPr lang="en-US"/>
          </a:p>
        </p:txBody>
      </p:sp>
      <p:sp>
        <p:nvSpPr>
          <p:cNvPr id="6" name="Footer Placeholder 5">
            <a:extLst>
              <a:ext uri="{FF2B5EF4-FFF2-40B4-BE49-F238E27FC236}">
                <a16:creationId xmlns:a16="http://schemas.microsoft.com/office/drawing/2014/main" id="{65414C28-8C8E-DD8A-460F-C05022497C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B026FB-5C62-8696-1781-62DF020B4331}"/>
              </a:ext>
            </a:extLst>
          </p:cNvPr>
          <p:cNvSpPr>
            <a:spLocks noGrp="1"/>
          </p:cNvSpPr>
          <p:nvPr>
            <p:ph type="sldNum" sz="quarter" idx="12"/>
          </p:nvPr>
        </p:nvSpPr>
        <p:spPr/>
        <p:txBody>
          <a:bodyPr/>
          <a:lstStyle/>
          <a:p>
            <a:fld id="{8050C06E-2D30-4F7E-9826-385AE4392AA5}" type="slidenum">
              <a:rPr lang="en-US" smtClean="0"/>
              <a:t>‹#›</a:t>
            </a:fld>
            <a:endParaRPr lang="en-US"/>
          </a:p>
        </p:txBody>
      </p:sp>
    </p:spTree>
    <p:extLst>
      <p:ext uri="{BB962C8B-B14F-4D97-AF65-F5344CB8AC3E}">
        <p14:creationId xmlns:p14="http://schemas.microsoft.com/office/powerpoint/2010/main" val="18055979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85200-8E4E-07E0-16EF-EA10EAB51D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827B5CF-12E7-B07D-2561-9A66A63592E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FE05001-8AFB-90AC-43F6-B51266C04D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75A125-F324-10FE-5B85-7DD29C3C68DF}"/>
              </a:ext>
            </a:extLst>
          </p:cNvPr>
          <p:cNvSpPr>
            <a:spLocks noGrp="1"/>
          </p:cNvSpPr>
          <p:nvPr>
            <p:ph type="dt" sz="half" idx="10"/>
          </p:nvPr>
        </p:nvSpPr>
        <p:spPr/>
        <p:txBody>
          <a:bodyPr/>
          <a:lstStyle/>
          <a:p>
            <a:fld id="{B4DDCBCC-D554-4E71-90BA-D7DDDDD1053A}" type="datetimeFigureOut">
              <a:rPr lang="en-US" smtClean="0"/>
              <a:t>12/1/2022</a:t>
            </a:fld>
            <a:endParaRPr lang="en-US"/>
          </a:p>
        </p:txBody>
      </p:sp>
      <p:sp>
        <p:nvSpPr>
          <p:cNvPr id="6" name="Footer Placeholder 5">
            <a:extLst>
              <a:ext uri="{FF2B5EF4-FFF2-40B4-BE49-F238E27FC236}">
                <a16:creationId xmlns:a16="http://schemas.microsoft.com/office/drawing/2014/main" id="{6253FDCF-2EE6-F095-9F22-6AEDAA919F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B9FCCD-2210-E141-F94F-8BE25EEF73DE}"/>
              </a:ext>
            </a:extLst>
          </p:cNvPr>
          <p:cNvSpPr>
            <a:spLocks noGrp="1"/>
          </p:cNvSpPr>
          <p:nvPr>
            <p:ph type="sldNum" sz="quarter" idx="12"/>
          </p:nvPr>
        </p:nvSpPr>
        <p:spPr/>
        <p:txBody>
          <a:bodyPr/>
          <a:lstStyle/>
          <a:p>
            <a:fld id="{8050C06E-2D30-4F7E-9826-385AE4392AA5}" type="slidenum">
              <a:rPr lang="en-US" smtClean="0"/>
              <a:t>‹#›</a:t>
            </a:fld>
            <a:endParaRPr lang="en-US"/>
          </a:p>
        </p:txBody>
      </p:sp>
    </p:spTree>
    <p:extLst>
      <p:ext uri="{BB962C8B-B14F-4D97-AF65-F5344CB8AC3E}">
        <p14:creationId xmlns:p14="http://schemas.microsoft.com/office/powerpoint/2010/main" val="2879298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377F20-84A5-F96B-2899-AE051679F79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E7B0ECE-70CB-A8C8-DDF9-6907B26266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0DE2A4-FF87-7C01-D1FB-B3D2886E69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DDCBCC-D554-4E71-90BA-D7DDDDD1053A}" type="datetimeFigureOut">
              <a:rPr lang="en-US" smtClean="0"/>
              <a:t>12/1/2022</a:t>
            </a:fld>
            <a:endParaRPr lang="en-US"/>
          </a:p>
        </p:txBody>
      </p:sp>
      <p:sp>
        <p:nvSpPr>
          <p:cNvPr id="5" name="Footer Placeholder 4">
            <a:extLst>
              <a:ext uri="{FF2B5EF4-FFF2-40B4-BE49-F238E27FC236}">
                <a16:creationId xmlns:a16="http://schemas.microsoft.com/office/drawing/2014/main" id="{57BAE0A0-2456-5B50-07F9-21322DFD645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AD802E9-4D2C-E17A-0654-65CCB8BF9F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50C06E-2D30-4F7E-9826-385AE4392AA5}" type="slidenum">
              <a:rPr lang="en-US" smtClean="0"/>
              <a:t>‹#›</a:t>
            </a:fld>
            <a:endParaRPr lang="en-US"/>
          </a:p>
        </p:txBody>
      </p:sp>
    </p:spTree>
    <p:extLst>
      <p:ext uri="{BB962C8B-B14F-4D97-AF65-F5344CB8AC3E}">
        <p14:creationId xmlns:p14="http://schemas.microsoft.com/office/powerpoint/2010/main" val="26576474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42.svg"/><Relationship Id="rId7" Type="http://schemas.openxmlformats.org/officeDocument/2006/relationships/image" Target="../media/image9.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8.svg"/><Relationship Id="rId10" Type="http://schemas.openxmlformats.org/officeDocument/2006/relationships/image" Target="../media/image85.svg"/><Relationship Id="rId4" Type="http://schemas.openxmlformats.org/officeDocument/2006/relationships/image" Target="../media/image7.png"/><Relationship Id="rId9" Type="http://schemas.openxmlformats.org/officeDocument/2006/relationships/image" Target="../media/image84.png"/></Relationships>
</file>

<file path=ppt/slides/_rels/slide11.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6.svg"/><Relationship Id="rId3" Type="http://schemas.openxmlformats.org/officeDocument/2006/relationships/image" Target="../media/image22.svg"/><Relationship Id="rId7" Type="http://schemas.openxmlformats.org/officeDocument/2006/relationships/image" Target="../media/image10.svg"/><Relationship Id="rId12" Type="http://schemas.openxmlformats.org/officeDocument/2006/relationships/image" Target="../media/image35.png"/><Relationship Id="rId17" Type="http://schemas.openxmlformats.org/officeDocument/2006/relationships/image" Target="../media/image87.svg"/><Relationship Id="rId2" Type="http://schemas.openxmlformats.org/officeDocument/2006/relationships/image" Target="../media/image21.png"/><Relationship Id="rId16" Type="http://schemas.openxmlformats.org/officeDocument/2006/relationships/image" Target="../media/image86.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34.svg"/><Relationship Id="rId5" Type="http://schemas.openxmlformats.org/officeDocument/2006/relationships/image" Target="../media/image26.svg"/><Relationship Id="rId15" Type="http://schemas.openxmlformats.org/officeDocument/2006/relationships/image" Target="../media/image40.svg"/><Relationship Id="rId10" Type="http://schemas.openxmlformats.org/officeDocument/2006/relationships/image" Target="../media/image33.png"/><Relationship Id="rId4" Type="http://schemas.openxmlformats.org/officeDocument/2006/relationships/image" Target="../media/image25.png"/><Relationship Id="rId9" Type="http://schemas.openxmlformats.org/officeDocument/2006/relationships/image" Target="../media/image30.svg"/><Relationship Id="rId1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89.sv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6.svg"/><Relationship Id="rId7" Type="http://schemas.openxmlformats.org/officeDocument/2006/relationships/image" Target="../media/image90.jp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hyperlink" Target="mailto:gonmar@eltiempo.com" TargetMode="External"/><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92.svg"/></Relationships>
</file>

<file path=ppt/slides/_rels/slide14.xml.rels><?xml version="1.0" encoding="UTF-8" standalone="yes"?>
<Relationships xmlns="http://schemas.openxmlformats.org/package/2006/relationships"><Relationship Id="rId3" Type="http://schemas.openxmlformats.org/officeDocument/2006/relationships/image" Target="../media/image89.svg"/><Relationship Id="rId2" Type="http://schemas.openxmlformats.org/officeDocument/2006/relationships/image" Target="../media/image88.png"/><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89.svg"/><Relationship Id="rId2" Type="http://schemas.openxmlformats.org/officeDocument/2006/relationships/image" Target="../media/image88.png"/><Relationship Id="rId1" Type="http://schemas.openxmlformats.org/officeDocument/2006/relationships/slideLayout" Target="../slideLayouts/slideLayout2.xml"/><Relationship Id="rId5" Type="http://schemas.openxmlformats.org/officeDocument/2006/relationships/image" Target="../media/image94.svg"/><Relationship Id="rId4" Type="http://schemas.openxmlformats.org/officeDocument/2006/relationships/image" Target="../media/image93.png"/></Relationships>
</file>

<file path=ppt/slides/_rels/slide16.xml.rels><?xml version="1.0" encoding="UTF-8" standalone="yes"?>
<Relationships xmlns="http://schemas.openxmlformats.org/package/2006/relationships"><Relationship Id="rId3" Type="http://schemas.openxmlformats.org/officeDocument/2006/relationships/image" Target="../media/image89.svg"/><Relationship Id="rId2" Type="http://schemas.openxmlformats.org/officeDocument/2006/relationships/image" Target="../media/image88.png"/><Relationship Id="rId1" Type="http://schemas.openxmlformats.org/officeDocument/2006/relationships/slideLayout" Target="../slideLayouts/slideLayout2.xml"/><Relationship Id="rId6" Type="http://schemas.openxmlformats.org/officeDocument/2006/relationships/hyperlink" Target="mailto:andres.gutierrez@greatplacetowork.com" TargetMode="External"/><Relationship Id="rId5" Type="http://schemas.openxmlformats.org/officeDocument/2006/relationships/image" Target="../media/image94.svg"/><Relationship Id="rId4" Type="http://schemas.openxmlformats.org/officeDocument/2006/relationships/image" Target="../media/image93.png"/></Relationships>
</file>

<file path=ppt/slides/_rels/slide17.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4.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94.svg"/><Relationship Id="rId4" Type="http://schemas.openxmlformats.org/officeDocument/2006/relationships/image" Target="../media/image93.pn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png"/><Relationship Id="rId18" Type="http://schemas.openxmlformats.org/officeDocument/2006/relationships/image" Target="../media/image20.svg"/><Relationship Id="rId3" Type="http://schemas.openxmlformats.org/officeDocument/2006/relationships/image" Target="../media/image6.svg"/><Relationship Id="rId7" Type="http://schemas.openxmlformats.org/officeDocument/2006/relationships/image" Target="../media/image9.png"/><Relationship Id="rId12" Type="http://schemas.openxmlformats.org/officeDocument/2006/relationships/image" Target="../media/image14.svg"/><Relationship Id="rId17" Type="http://schemas.openxmlformats.org/officeDocument/2006/relationships/image" Target="../media/image19.png"/><Relationship Id="rId2" Type="http://schemas.openxmlformats.org/officeDocument/2006/relationships/image" Target="../media/image5.png"/><Relationship Id="rId16" Type="http://schemas.openxmlformats.org/officeDocument/2006/relationships/image" Target="../media/image18.svg"/><Relationship Id="rId1" Type="http://schemas.openxmlformats.org/officeDocument/2006/relationships/slideLayout" Target="../slideLayouts/slideLayout2.xml"/><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svg"/><Relationship Id="rId4" Type="http://schemas.openxmlformats.org/officeDocument/2006/relationships/hyperlink" Target="https://www.greatplacetowork.com.co/es/" TargetMode="External"/><Relationship Id="rId9" Type="http://schemas.openxmlformats.org/officeDocument/2006/relationships/image" Target="../media/image11.png"/><Relationship Id="rId14" Type="http://schemas.openxmlformats.org/officeDocument/2006/relationships/image" Target="../media/image16.sv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30.svg"/><Relationship Id="rId18" Type="http://schemas.openxmlformats.org/officeDocument/2006/relationships/image" Target="../media/image35.png"/><Relationship Id="rId3" Type="http://schemas.openxmlformats.org/officeDocument/2006/relationships/image" Target="../media/image22.svg"/><Relationship Id="rId21" Type="http://schemas.openxmlformats.org/officeDocument/2006/relationships/image" Target="../media/image38.svg"/><Relationship Id="rId7" Type="http://schemas.openxmlformats.org/officeDocument/2006/relationships/image" Target="../media/image26.svg"/><Relationship Id="rId12" Type="http://schemas.openxmlformats.org/officeDocument/2006/relationships/image" Target="../media/image29.png"/><Relationship Id="rId17" Type="http://schemas.openxmlformats.org/officeDocument/2006/relationships/image" Target="../media/image34.svg"/><Relationship Id="rId2" Type="http://schemas.openxmlformats.org/officeDocument/2006/relationships/image" Target="../media/image21.png"/><Relationship Id="rId16" Type="http://schemas.openxmlformats.org/officeDocument/2006/relationships/image" Target="../media/image33.png"/><Relationship Id="rId20"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28.svg"/><Relationship Id="rId5" Type="http://schemas.openxmlformats.org/officeDocument/2006/relationships/image" Target="../media/image24.svg"/><Relationship Id="rId15" Type="http://schemas.openxmlformats.org/officeDocument/2006/relationships/image" Target="../media/image32.svg"/><Relationship Id="rId23" Type="http://schemas.openxmlformats.org/officeDocument/2006/relationships/image" Target="../media/image40.svg"/><Relationship Id="rId10" Type="http://schemas.openxmlformats.org/officeDocument/2006/relationships/image" Target="../media/image27.png"/><Relationship Id="rId19" Type="http://schemas.openxmlformats.org/officeDocument/2006/relationships/image" Target="../media/image36.svg"/><Relationship Id="rId4" Type="http://schemas.openxmlformats.org/officeDocument/2006/relationships/image" Target="../media/image23.png"/><Relationship Id="rId9" Type="http://schemas.openxmlformats.org/officeDocument/2006/relationships/image" Target="../media/image10.svg"/><Relationship Id="rId14" Type="http://schemas.openxmlformats.org/officeDocument/2006/relationships/image" Target="../media/image31.png"/><Relationship Id="rId22" Type="http://schemas.openxmlformats.org/officeDocument/2006/relationships/image" Target="../media/image39.png"/></Relationships>
</file>

<file path=ppt/slides/_rels/slide4.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2.svg"/><Relationship Id="rId7" Type="http://schemas.openxmlformats.org/officeDocument/2006/relationships/image" Target="../media/image10.sv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4.svg"/><Relationship Id="rId4" Type="http://schemas.openxmlformats.org/officeDocument/2006/relationships/image" Target="../media/image43.png"/><Relationship Id="rId9" Type="http://schemas.openxmlformats.org/officeDocument/2006/relationships/image" Target="../media/image46.svg"/></Relationships>
</file>

<file path=ppt/slides/_rels/slide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2.svg"/><Relationship Id="rId7" Type="http://schemas.openxmlformats.org/officeDocument/2006/relationships/image" Target="../media/image26.sv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50.svg"/><Relationship Id="rId5" Type="http://schemas.openxmlformats.org/officeDocument/2006/relationships/image" Target="../media/image10.svg"/><Relationship Id="rId10" Type="http://schemas.openxmlformats.org/officeDocument/2006/relationships/image" Target="../media/image49.png"/><Relationship Id="rId4" Type="http://schemas.openxmlformats.org/officeDocument/2006/relationships/image" Target="../media/image9.png"/><Relationship Id="rId9" Type="http://schemas.openxmlformats.org/officeDocument/2006/relationships/image" Target="../media/image48.svg"/></Relationships>
</file>

<file path=ppt/slides/_rels/slide6.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6.svg"/><Relationship Id="rId7" Type="http://schemas.openxmlformats.org/officeDocument/2006/relationships/image" Target="../media/image52.sv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54.svg"/></Relationships>
</file>

<file path=ppt/slides/_rels/slide7.xml.rels><?xml version="1.0" encoding="UTF-8" standalone="yes"?>
<Relationships xmlns="http://schemas.openxmlformats.org/package/2006/relationships"><Relationship Id="rId8" Type="http://schemas.openxmlformats.org/officeDocument/2006/relationships/image" Target="../media/image55.jpg"/><Relationship Id="rId13" Type="http://schemas.openxmlformats.org/officeDocument/2006/relationships/image" Target="../media/image60.svg"/><Relationship Id="rId3" Type="http://schemas.openxmlformats.org/officeDocument/2006/relationships/image" Target="../media/image22.svg"/><Relationship Id="rId7" Type="http://schemas.openxmlformats.org/officeDocument/2006/relationships/image" Target="../media/image26.svg"/><Relationship Id="rId12" Type="http://schemas.openxmlformats.org/officeDocument/2006/relationships/image" Target="../media/image59.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58.svg"/><Relationship Id="rId5" Type="http://schemas.openxmlformats.org/officeDocument/2006/relationships/image" Target="../media/image10.svg"/><Relationship Id="rId10" Type="http://schemas.openxmlformats.org/officeDocument/2006/relationships/image" Target="../media/image57.png"/><Relationship Id="rId4" Type="http://schemas.openxmlformats.org/officeDocument/2006/relationships/image" Target="../media/image9.png"/><Relationship Id="rId9" Type="http://schemas.openxmlformats.org/officeDocument/2006/relationships/image" Target="../media/image56.jpg"/></Relationships>
</file>

<file path=ppt/slides/_rels/slide8.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42.svg"/><Relationship Id="rId7" Type="http://schemas.openxmlformats.org/officeDocument/2006/relationships/image" Target="../media/image62.sv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64.svg"/></Relationships>
</file>

<file path=ppt/slides/_rels/slide9.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svg"/><Relationship Id="rId18" Type="http://schemas.openxmlformats.org/officeDocument/2006/relationships/image" Target="../media/image77.png"/><Relationship Id="rId3" Type="http://schemas.openxmlformats.org/officeDocument/2006/relationships/image" Target="../media/image6.svg"/><Relationship Id="rId21" Type="http://schemas.openxmlformats.org/officeDocument/2006/relationships/image" Target="../media/image80.svg"/><Relationship Id="rId7" Type="http://schemas.openxmlformats.org/officeDocument/2006/relationships/image" Target="../media/image10.svg"/><Relationship Id="rId12" Type="http://schemas.openxmlformats.org/officeDocument/2006/relationships/image" Target="../media/image71.png"/><Relationship Id="rId17" Type="http://schemas.openxmlformats.org/officeDocument/2006/relationships/image" Target="../media/image76.svg"/><Relationship Id="rId2" Type="http://schemas.openxmlformats.org/officeDocument/2006/relationships/image" Target="../media/image5.png"/><Relationship Id="rId16" Type="http://schemas.openxmlformats.org/officeDocument/2006/relationships/image" Target="../media/image75.png"/><Relationship Id="rId20" Type="http://schemas.openxmlformats.org/officeDocument/2006/relationships/image" Target="../media/image79.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70.svg"/><Relationship Id="rId5" Type="http://schemas.openxmlformats.org/officeDocument/2006/relationships/image" Target="../media/image66.svg"/><Relationship Id="rId15" Type="http://schemas.openxmlformats.org/officeDocument/2006/relationships/image" Target="../media/image74.svg"/><Relationship Id="rId23" Type="http://schemas.openxmlformats.org/officeDocument/2006/relationships/image" Target="../media/image82.svg"/><Relationship Id="rId10" Type="http://schemas.openxmlformats.org/officeDocument/2006/relationships/image" Target="../media/image69.png"/><Relationship Id="rId19" Type="http://schemas.openxmlformats.org/officeDocument/2006/relationships/image" Target="../media/image78.svg"/><Relationship Id="rId4" Type="http://schemas.openxmlformats.org/officeDocument/2006/relationships/image" Target="../media/image65.png"/><Relationship Id="rId9" Type="http://schemas.openxmlformats.org/officeDocument/2006/relationships/image" Target="../media/image68.svg"/><Relationship Id="rId14" Type="http://schemas.openxmlformats.org/officeDocument/2006/relationships/image" Target="../media/image73.png"/><Relationship Id="rId22" Type="http://schemas.openxmlformats.org/officeDocument/2006/relationships/image" Target="../media/image8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F077325-D548-ACE7-3AA3-48C5B4E2DA9F}"/>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0515" t="2602" r="12703" b="4185"/>
          <a:stretch/>
        </p:blipFill>
        <p:spPr>
          <a:xfrm>
            <a:off x="-194735" y="0"/>
            <a:ext cx="12581467" cy="6976533"/>
          </a:xfrm>
          <a:prstGeom prst="rect">
            <a:avLst/>
          </a:prstGeom>
        </p:spPr>
      </p:pic>
      <p:sp>
        <p:nvSpPr>
          <p:cNvPr id="2" name="Rectangle 1">
            <a:extLst>
              <a:ext uri="{FF2B5EF4-FFF2-40B4-BE49-F238E27FC236}">
                <a16:creationId xmlns:a16="http://schemas.microsoft.com/office/drawing/2014/main" id="{3AE54A37-1A6A-3BE9-A419-1FCB40D52E11}"/>
              </a:ext>
            </a:extLst>
          </p:cNvPr>
          <p:cNvSpPr/>
          <p:nvPr/>
        </p:nvSpPr>
        <p:spPr>
          <a:xfrm>
            <a:off x="655782" y="554182"/>
            <a:ext cx="10880436" cy="581890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AADDBA3A-986E-BB75-856E-68CE5B937D8A}"/>
              </a:ext>
            </a:extLst>
          </p:cNvPr>
          <p:cNvCxnSpPr>
            <a:cxnSpLocks/>
          </p:cNvCxnSpPr>
          <p:nvPr/>
        </p:nvCxnSpPr>
        <p:spPr>
          <a:xfrm>
            <a:off x="2879804" y="3665393"/>
            <a:ext cx="6415458" cy="0"/>
          </a:xfrm>
          <a:prstGeom prst="line">
            <a:avLst/>
          </a:prstGeom>
          <a:ln>
            <a:solidFill>
              <a:srgbClr val="1FAAC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539B59F-518C-DB92-E1B5-11CA62AA9E54}"/>
              </a:ext>
            </a:extLst>
          </p:cNvPr>
          <p:cNvSpPr txBox="1"/>
          <p:nvPr/>
        </p:nvSpPr>
        <p:spPr>
          <a:xfrm>
            <a:off x="3753051" y="1709310"/>
            <a:ext cx="4685898" cy="1754326"/>
          </a:xfrm>
          <a:prstGeom prst="rect">
            <a:avLst/>
          </a:prstGeom>
          <a:noFill/>
        </p:spPr>
        <p:txBody>
          <a:bodyPr wrap="none" rtlCol="0">
            <a:spAutoFit/>
          </a:bodyPr>
          <a:lstStyle/>
          <a:p>
            <a:r>
              <a:rPr lang="es-CO" sz="5400" dirty="0">
                <a:solidFill>
                  <a:srgbClr val="42388E"/>
                </a:solidFill>
                <a:latin typeface="Gilroy ExtraBold" panose="00000900000000000000" pitchFamily="50" charset="0"/>
              </a:rPr>
              <a:t>Kit de Prensa </a:t>
            </a:r>
            <a:br>
              <a:rPr lang="es-CO" sz="5400" dirty="0">
                <a:solidFill>
                  <a:srgbClr val="42388E"/>
                </a:solidFill>
                <a:latin typeface="Gilroy ExtraBold" panose="00000900000000000000" pitchFamily="50" charset="0"/>
              </a:rPr>
            </a:br>
            <a:r>
              <a:rPr lang="es-CO" sz="5400" dirty="0">
                <a:solidFill>
                  <a:srgbClr val="42388E"/>
                </a:solidFill>
                <a:latin typeface="Gilroy ExtraBold" panose="00000900000000000000" pitchFamily="50" charset="0"/>
              </a:rPr>
              <a:t>y Celebración</a:t>
            </a:r>
          </a:p>
        </p:txBody>
      </p:sp>
      <p:pic>
        <p:nvPicPr>
          <p:cNvPr id="6" name="Graphic 5">
            <a:extLst>
              <a:ext uri="{FF2B5EF4-FFF2-40B4-BE49-F238E27FC236}">
                <a16:creationId xmlns:a16="http://schemas.microsoft.com/office/drawing/2014/main" id="{0CA73C04-A14B-0CCF-25F1-F945CE2FE1D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26323" y="3867151"/>
            <a:ext cx="3339353" cy="2163674"/>
          </a:xfrm>
          <a:prstGeom prst="rect">
            <a:avLst/>
          </a:prstGeom>
        </p:spPr>
      </p:pic>
    </p:spTree>
    <p:extLst>
      <p:ext uri="{BB962C8B-B14F-4D97-AF65-F5344CB8AC3E}">
        <p14:creationId xmlns:p14="http://schemas.microsoft.com/office/powerpoint/2010/main" val="38496609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720DBD76-5089-F36E-C02B-9EF99EC00AB3}"/>
              </a:ext>
            </a:extLst>
          </p:cNvPr>
          <p:cNvPicPr>
            <a:picLocks noGrp="1" noRot="1" noChangeAspect="1" noMove="1" noResize="1" noEditPoints="1" noAdjustHandles="1" noChangeArrowheads="1" noChangeShapeType="1" noCrop="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4789" t="2368" r="10525" b="35809"/>
          <a:stretch/>
        </p:blipFill>
        <p:spPr>
          <a:xfrm>
            <a:off x="-164592" y="-222189"/>
            <a:ext cx="12493034" cy="7113642"/>
          </a:xfrm>
          <a:prstGeom prst="rect">
            <a:avLst/>
          </a:prstGeom>
        </p:spPr>
      </p:pic>
      <p:sp>
        <p:nvSpPr>
          <p:cNvPr id="10" name="Title 1">
            <a:extLst>
              <a:ext uri="{FF2B5EF4-FFF2-40B4-BE49-F238E27FC236}">
                <a16:creationId xmlns:a16="http://schemas.microsoft.com/office/drawing/2014/main" id="{BACAA912-A869-E6FB-C620-2D0B03AB9993}"/>
              </a:ext>
            </a:extLst>
          </p:cNvPr>
          <p:cNvSpPr>
            <a:spLocks noGrp="1"/>
          </p:cNvSpPr>
          <p:nvPr>
            <p:ph type="title"/>
          </p:nvPr>
        </p:nvSpPr>
        <p:spPr>
          <a:xfrm>
            <a:off x="2241001" y="830741"/>
            <a:ext cx="3651799" cy="637842"/>
          </a:xfrm>
        </p:spPr>
        <p:txBody>
          <a:bodyPr>
            <a:normAutofit fontScale="90000"/>
          </a:bodyPr>
          <a:lstStyle/>
          <a:p>
            <a:r>
              <a:rPr lang="es-CO" dirty="0">
                <a:solidFill>
                  <a:srgbClr val="30529E"/>
                </a:solidFill>
                <a:latin typeface="Gilroy ExtraBold" panose="00000900000000000000" pitchFamily="50" charset="0"/>
              </a:rPr>
              <a:t>Recursos </a:t>
            </a:r>
            <a:endParaRPr lang="en-US" dirty="0">
              <a:solidFill>
                <a:srgbClr val="30529E"/>
              </a:solidFill>
              <a:latin typeface="Gilroy ExtraBold" panose="00000900000000000000" pitchFamily="50" charset="0"/>
            </a:endParaRPr>
          </a:p>
        </p:txBody>
      </p:sp>
      <p:sp>
        <p:nvSpPr>
          <p:cNvPr id="11" name="TextBox 10">
            <a:extLst>
              <a:ext uri="{FF2B5EF4-FFF2-40B4-BE49-F238E27FC236}">
                <a16:creationId xmlns:a16="http://schemas.microsoft.com/office/drawing/2014/main" id="{AAE9C4F8-C372-9CB7-CFBE-BCA70C3A29E0}"/>
              </a:ext>
            </a:extLst>
          </p:cNvPr>
          <p:cNvSpPr txBox="1"/>
          <p:nvPr/>
        </p:nvSpPr>
        <p:spPr>
          <a:xfrm>
            <a:off x="1291450" y="1644728"/>
            <a:ext cx="6927875" cy="3447098"/>
          </a:xfrm>
          <a:prstGeom prst="rect">
            <a:avLst/>
          </a:prstGeom>
          <a:noFill/>
        </p:spPr>
        <p:txBody>
          <a:bodyPr wrap="square" rtlCol="0">
            <a:spAutoFit/>
          </a:bodyPr>
          <a:lstStyle/>
          <a:p>
            <a:pPr marL="0" lvl="0" indent="0" algn="l" rtl="0">
              <a:lnSpc>
                <a:spcPct val="100000"/>
              </a:lnSpc>
              <a:spcBef>
                <a:spcPts val="600"/>
              </a:spcBef>
              <a:spcAft>
                <a:spcPts val="600"/>
              </a:spcAft>
              <a:buSzPts val="1600"/>
              <a:buNone/>
            </a:pPr>
            <a:r>
              <a:rPr lang="es-ES" sz="1600" dirty="0">
                <a:solidFill>
                  <a:srgbClr val="3F3F3F"/>
                </a:solidFill>
                <a:latin typeface="Gilroy" panose="00000500000000000000" pitchFamily="50" charset="0"/>
              </a:rPr>
              <a:t>Un gran lugar para trabajar es aquel en el cual cada uno de sus colaboradores, sin importar quién es y lo que hace, vive de forma consistente experiencias positivas, </a:t>
            </a:r>
            <a:r>
              <a:rPr lang="es-ES" sz="1600" b="1" dirty="0">
                <a:solidFill>
                  <a:srgbClr val="42388E"/>
                </a:solidFill>
                <a:latin typeface="Gilroy ExtraBold" panose="00000900000000000000" pitchFamily="50" charset="0"/>
              </a:rPr>
              <a:t>confiando en sus líderes, disfrutando trabajar con sus compañeros y sintiendo orgullo </a:t>
            </a:r>
            <a:br>
              <a:rPr lang="es-ES" sz="1600" b="1" dirty="0">
                <a:solidFill>
                  <a:srgbClr val="42388E"/>
                </a:solidFill>
                <a:latin typeface="Gilroy ExtraBold" panose="00000900000000000000" pitchFamily="50" charset="0"/>
              </a:rPr>
            </a:br>
            <a:r>
              <a:rPr lang="es-ES" sz="1600" b="1" dirty="0">
                <a:solidFill>
                  <a:srgbClr val="42388E"/>
                </a:solidFill>
                <a:latin typeface="Gilroy ExtraBold" panose="00000900000000000000" pitchFamily="50" charset="0"/>
              </a:rPr>
              <a:t>por su contribución a la organización</a:t>
            </a:r>
            <a:endParaRPr lang="es-ES" sz="1600" dirty="0">
              <a:solidFill>
                <a:srgbClr val="42388E"/>
              </a:solidFill>
              <a:latin typeface="Gilroy ExtraBold" panose="00000900000000000000" pitchFamily="50" charset="0"/>
            </a:endParaRPr>
          </a:p>
          <a:p>
            <a:pPr marL="0" lvl="0" indent="0" algn="l" rtl="0">
              <a:lnSpc>
                <a:spcPct val="100000"/>
              </a:lnSpc>
              <a:spcBef>
                <a:spcPts val="600"/>
              </a:spcBef>
              <a:spcAft>
                <a:spcPts val="600"/>
              </a:spcAft>
              <a:buSzPts val="1600"/>
              <a:buNone/>
            </a:pPr>
            <a:r>
              <a:rPr lang="es-ES" sz="1600" dirty="0">
                <a:solidFill>
                  <a:srgbClr val="3F3F3F"/>
                </a:solidFill>
                <a:latin typeface="Gilroy" panose="00000500000000000000" pitchFamily="50" charset="0"/>
              </a:rPr>
              <a:t>Para cada una de las empresas reconocidas, ocupar una posición en el ranking y recibir este importante reconocimiento, por parte de su gente, representa la materialización del trabajo continuo en la construcción de Ambientes Laborales, en donde se fomentan </a:t>
            </a:r>
            <a:r>
              <a:rPr lang="es-ES" sz="1600" b="1" dirty="0">
                <a:solidFill>
                  <a:srgbClr val="42388E"/>
                </a:solidFill>
                <a:latin typeface="Gilroy ExtraBold" panose="00000900000000000000" pitchFamily="50" charset="0"/>
              </a:rPr>
              <a:t>el respeto, la confianza y la justicia</a:t>
            </a:r>
            <a:r>
              <a:rPr lang="es-ES" sz="1600" dirty="0">
                <a:solidFill>
                  <a:srgbClr val="42388E"/>
                </a:solidFill>
                <a:latin typeface="Gilroy ExtraBold" panose="00000900000000000000" pitchFamily="50" charset="0"/>
              </a:rPr>
              <a:t> </a:t>
            </a:r>
            <a:r>
              <a:rPr lang="es-ES" sz="1600" dirty="0">
                <a:solidFill>
                  <a:srgbClr val="3F3F3F"/>
                </a:solidFill>
                <a:latin typeface="Gilroy" panose="00000500000000000000" pitchFamily="50" charset="0"/>
              </a:rPr>
              <a:t>como elementos fundamentales de su cultura organizacional. Por ello, les compartimos los recursos y piezas, que sabemos podrán aprovechar al máximo dentro de su estrategia de comunicaciones y así seguir difundiendo este propósito:</a:t>
            </a:r>
            <a:endParaRPr lang="es-ES" sz="1600" dirty="0">
              <a:latin typeface="Gilroy" panose="00000500000000000000" pitchFamily="50" charset="0"/>
            </a:endParaRPr>
          </a:p>
        </p:txBody>
      </p:sp>
      <p:sp>
        <p:nvSpPr>
          <p:cNvPr id="6" name="TextBox 5">
            <a:extLst>
              <a:ext uri="{FF2B5EF4-FFF2-40B4-BE49-F238E27FC236}">
                <a16:creationId xmlns:a16="http://schemas.microsoft.com/office/drawing/2014/main" id="{935E471C-1D32-D285-448D-AC8D74DBAB77}"/>
              </a:ext>
            </a:extLst>
          </p:cNvPr>
          <p:cNvSpPr txBox="1"/>
          <p:nvPr/>
        </p:nvSpPr>
        <p:spPr>
          <a:xfrm>
            <a:off x="1291450" y="5170898"/>
            <a:ext cx="7770357" cy="1538883"/>
          </a:xfrm>
          <a:prstGeom prst="rect">
            <a:avLst/>
          </a:prstGeom>
          <a:noFill/>
        </p:spPr>
        <p:txBody>
          <a:bodyPr wrap="square" numCol="2" rtlCol="0">
            <a:spAutoFit/>
          </a:bodyPr>
          <a:lstStyle/>
          <a:p>
            <a:pPr marL="114300" lvl="0" indent="-114300" algn="l" rtl="0">
              <a:lnSpc>
                <a:spcPct val="100000"/>
              </a:lnSpc>
              <a:spcBef>
                <a:spcPts val="600"/>
              </a:spcBef>
              <a:spcAft>
                <a:spcPts val="600"/>
              </a:spcAft>
              <a:buClr>
                <a:srgbClr val="F8A04E"/>
              </a:buClr>
              <a:buSzPts val="1600"/>
              <a:buFont typeface="Arial" panose="020B0604020202020204" pitchFamily="34" charset="0"/>
              <a:buChar char="•"/>
            </a:pPr>
            <a:r>
              <a:rPr lang="es-ES" sz="1600" dirty="0">
                <a:solidFill>
                  <a:srgbClr val="30529E"/>
                </a:solidFill>
                <a:latin typeface="Gilroy" panose="00000500000000000000" pitchFamily="50" charset="0"/>
              </a:rPr>
              <a:t>Comunicado de prensa</a:t>
            </a:r>
          </a:p>
          <a:p>
            <a:pPr marL="114300" lvl="0" indent="-114300" algn="l" rtl="0">
              <a:lnSpc>
                <a:spcPct val="100000"/>
              </a:lnSpc>
              <a:spcBef>
                <a:spcPts val="600"/>
              </a:spcBef>
              <a:spcAft>
                <a:spcPts val="600"/>
              </a:spcAft>
              <a:buClr>
                <a:srgbClr val="F8A04E"/>
              </a:buClr>
              <a:buSzPts val="1600"/>
              <a:buFont typeface="Arial" panose="020B0604020202020204" pitchFamily="34" charset="0"/>
              <a:buChar char="•"/>
            </a:pPr>
            <a:r>
              <a:rPr lang="es-ES" sz="1600" dirty="0">
                <a:solidFill>
                  <a:srgbClr val="30529E"/>
                </a:solidFill>
                <a:latin typeface="Gilroy" panose="00000500000000000000" pitchFamily="50" charset="0"/>
              </a:rPr>
              <a:t>Estampilla de lista</a:t>
            </a:r>
          </a:p>
          <a:p>
            <a:pPr marL="114300" lvl="0" indent="-114300" algn="l" rtl="0">
              <a:lnSpc>
                <a:spcPct val="100000"/>
              </a:lnSpc>
              <a:spcBef>
                <a:spcPts val="600"/>
              </a:spcBef>
              <a:spcAft>
                <a:spcPts val="600"/>
              </a:spcAft>
              <a:buClr>
                <a:srgbClr val="F8A04E"/>
              </a:buClr>
              <a:buSzPts val="1600"/>
              <a:buFont typeface="Arial" panose="020B0604020202020204" pitchFamily="34" charset="0"/>
              <a:buChar char="•"/>
            </a:pPr>
            <a:r>
              <a:rPr lang="es-ES" sz="1600" dirty="0">
                <a:solidFill>
                  <a:srgbClr val="30529E"/>
                </a:solidFill>
                <a:latin typeface="Gilroy" panose="00000500000000000000" pitchFamily="50" charset="0"/>
              </a:rPr>
              <a:t>Identificador gráfico del evento</a:t>
            </a:r>
          </a:p>
          <a:p>
            <a:pPr marL="114300" lvl="0" indent="-114300" algn="l" rtl="0">
              <a:lnSpc>
                <a:spcPct val="100000"/>
              </a:lnSpc>
              <a:spcBef>
                <a:spcPts val="600"/>
              </a:spcBef>
              <a:spcAft>
                <a:spcPts val="600"/>
              </a:spcAft>
              <a:buClr>
                <a:srgbClr val="F8A04E"/>
              </a:buClr>
              <a:buSzPts val="1600"/>
              <a:buFont typeface="Arial" panose="020B0604020202020204" pitchFamily="34" charset="0"/>
              <a:buChar char="•"/>
            </a:pPr>
            <a:endParaRPr lang="es-ES" sz="1600" dirty="0">
              <a:solidFill>
                <a:srgbClr val="30529E"/>
              </a:solidFill>
              <a:latin typeface="Gilroy" panose="00000500000000000000" pitchFamily="50" charset="0"/>
            </a:endParaRPr>
          </a:p>
          <a:p>
            <a:pPr marL="114300" lvl="0" indent="-114300" algn="l" rtl="0">
              <a:lnSpc>
                <a:spcPct val="100000"/>
              </a:lnSpc>
              <a:spcBef>
                <a:spcPts val="600"/>
              </a:spcBef>
              <a:spcAft>
                <a:spcPts val="600"/>
              </a:spcAft>
              <a:buClr>
                <a:srgbClr val="F8A04E"/>
              </a:buClr>
              <a:buSzPts val="1600"/>
              <a:buFont typeface="Arial" panose="020B0604020202020204" pitchFamily="34" charset="0"/>
              <a:buChar char="•"/>
            </a:pPr>
            <a:r>
              <a:rPr lang="es-ES" sz="1600" dirty="0">
                <a:solidFill>
                  <a:srgbClr val="30529E"/>
                </a:solidFill>
                <a:latin typeface="Gilroy" panose="00000500000000000000" pitchFamily="50" charset="0"/>
              </a:rPr>
              <a:t>Piezas para redes sociales</a:t>
            </a:r>
          </a:p>
          <a:p>
            <a:pPr marL="114300" lvl="0" indent="-114300" algn="l" rtl="0">
              <a:lnSpc>
                <a:spcPct val="100000"/>
              </a:lnSpc>
              <a:spcBef>
                <a:spcPts val="600"/>
              </a:spcBef>
              <a:spcAft>
                <a:spcPts val="600"/>
              </a:spcAft>
              <a:buClr>
                <a:srgbClr val="F8A04E"/>
              </a:buClr>
              <a:buSzPts val="1600"/>
              <a:buFont typeface="Arial" panose="020B0604020202020204" pitchFamily="34" charset="0"/>
              <a:buChar char="•"/>
            </a:pPr>
            <a:r>
              <a:rPr lang="es-ES" sz="1600" dirty="0">
                <a:solidFill>
                  <a:srgbClr val="30529E"/>
                </a:solidFill>
                <a:latin typeface="Gilroy" panose="00000500000000000000" pitchFamily="50" charset="0"/>
              </a:rPr>
              <a:t>Invitación digital</a:t>
            </a:r>
          </a:p>
        </p:txBody>
      </p:sp>
      <p:pic>
        <p:nvPicPr>
          <p:cNvPr id="16" name="Graphic 15">
            <a:extLst>
              <a:ext uri="{FF2B5EF4-FFF2-40B4-BE49-F238E27FC236}">
                <a16:creationId xmlns:a16="http://schemas.microsoft.com/office/drawing/2014/main" id="{8860842B-CF71-CB21-21F9-AA2C3F2232E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537531" y="260834"/>
            <a:ext cx="4726038" cy="6127951"/>
          </a:xfrm>
          <a:prstGeom prst="rect">
            <a:avLst/>
          </a:prstGeom>
        </p:spPr>
      </p:pic>
      <p:pic>
        <p:nvPicPr>
          <p:cNvPr id="15" name="Picture 14" descr="A person and person looking at a paper&#10;&#10;Description automatically generated with medium confidence">
            <a:extLst>
              <a:ext uri="{FF2B5EF4-FFF2-40B4-BE49-F238E27FC236}">
                <a16:creationId xmlns:a16="http://schemas.microsoft.com/office/drawing/2014/main" id="{CF607353-3B7D-A43B-33FE-C2747A3D358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19325" y="423659"/>
            <a:ext cx="4706122" cy="6434341"/>
          </a:xfrm>
          <a:prstGeom prst="rect">
            <a:avLst/>
          </a:prstGeom>
        </p:spPr>
      </p:pic>
      <p:pic>
        <p:nvPicPr>
          <p:cNvPr id="9" name="Graphic 8">
            <a:extLst>
              <a:ext uri="{FF2B5EF4-FFF2-40B4-BE49-F238E27FC236}">
                <a16:creationId xmlns:a16="http://schemas.microsoft.com/office/drawing/2014/main" id="{8D57ADCB-3A7C-C173-38E7-8FDAE513D1F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534297" y="5919570"/>
            <a:ext cx="1519875" cy="938430"/>
          </a:xfrm>
          <a:prstGeom prst="rect">
            <a:avLst/>
          </a:prstGeom>
        </p:spPr>
      </p:pic>
      <p:pic>
        <p:nvPicPr>
          <p:cNvPr id="18" name="Graphic 17">
            <a:extLst>
              <a:ext uri="{FF2B5EF4-FFF2-40B4-BE49-F238E27FC236}">
                <a16:creationId xmlns:a16="http://schemas.microsoft.com/office/drawing/2014/main" id="{2D112B1A-3CA7-8E29-8D0C-BAC6FA3F7C2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79953" y="830741"/>
            <a:ext cx="769693" cy="665768"/>
          </a:xfrm>
          <a:prstGeom prst="rect">
            <a:avLst/>
          </a:prstGeom>
        </p:spPr>
      </p:pic>
    </p:spTree>
    <p:extLst>
      <p:ext uri="{BB962C8B-B14F-4D97-AF65-F5344CB8AC3E}">
        <p14:creationId xmlns:p14="http://schemas.microsoft.com/office/powerpoint/2010/main" val="35706492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04BC5FDA-53A5-C328-50A8-9E5C4F4ADF84}"/>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251" r="5861" b="7230"/>
          <a:stretch/>
        </p:blipFill>
        <p:spPr>
          <a:xfrm>
            <a:off x="-604746" y="-396586"/>
            <a:ext cx="13860816" cy="7914986"/>
          </a:xfrm>
          <a:prstGeom prst="rect">
            <a:avLst/>
          </a:prstGeom>
        </p:spPr>
      </p:pic>
      <p:pic>
        <p:nvPicPr>
          <p:cNvPr id="13" name="Graphic 12">
            <a:extLst>
              <a:ext uri="{FF2B5EF4-FFF2-40B4-BE49-F238E27FC236}">
                <a16:creationId xmlns:a16="http://schemas.microsoft.com/office/drawing/2014/main" id="{92281914-BC76-047C-1882-2C27ED53001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265817" y="-209103"/>
            <a:ext cx="4028606" cy="3122864"/>
          </a:xfrm>
          <a:prstGeom prst="rect">
            <a:avLst/>
          </a:prstGeom>
        </p:spPr>
      </p:pic>
      <p:pic>
        <p:nvPicPr>
          <p:cNvPr id="5" name="Graphic 4">
            <a:extLst>
              <a:ext uri="{FF2B5EF4-FFF2-40B4-BE49-F238E27FC236}">
                <a16:creationId xmlns:a16="http://schemas.microsoft.com/office/drawing/2014/main" id="{39635CF2-EE4B-8A29-0E56-4B78E4AF9F1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965" y="5881470"/>
            <a:ext cx="1519875" cy="938430"/>
          </a:xfrm>
          <a:prstGeom prst="rect">
            <a:avLst/>
          </a:prstGeom>
        </p:spPr>
      </p:pic>
      <p:sp>
        <p:nvSpPr>
          <p:cNvPr id="7" name="Title 1">
            <a:extLst>
              <a:ext uri="{FF2B5EF4-FFF2-40B4-BE49-F238E27FC236}">
                <a16:creationId xmlns:a16="http://schemas.microsoft.com/office/drawing/2014/main" id="{912E32A7-CC66-A9BB-2706-9E8147A01A8D}"/>
              </a:ext>
            </a:extLst>
          </p:cNvPr>
          <p:cNvSpPr>
            <a:spLocks noGrp="1"/>
          </p:cNvSpPr>
          <p:nvPr>
            <p:ph type="title"/>
          </p:nvPr>
        </p:nvSpPr>
        <p:spPr>
          <a:xfrm>
            <a:off x="1911880" y="365125"/>
            <a:ext cx="9186333" cy="1325563"/>
          </a:xfrm>
        </p:spPr>
        <p:txBody>
          <a:bodyPr/>
          <a:lstStyle/>
          <a:p>
            <a:r>
              <a:rPr lang="es-CO" dirty="0">
                <a:solidFill>
                  <a:srgbClr val="30529E"/>
                </a:solidFill>
                <a:latin typeface="Gilroy ExtraBold" panose="00000900000000000000" pitchFamily="50" charset="0"/>
              </a:rPr>
              <a:t>Nuestras redes sociales</a:t>
            </a:r>
          </a:p>
        </p:txBody>
      </p:sp>
      <p:sp>
        <p:nvSpPr>
          <p:cNvPr id="12" name="TextBox 11">
            <a:extLst>
              <a:ext uri="{FF2B5EF4-FFF2-40B4-BE49-F238E27FC236}">
                <a16:creationId xmlns:a16="http://schemas.microsoft.com/office/drawing/2014/main" id="{5AEFDF3E-737D-6CD6-6167-3257D33F4016}"/>
              </a:ext>
            </a:extLst>
          </p:cNvPr>
          <p:cNvSpPr txBox="1"/>
          <p:nvPr/>
        </p:nvSpPr>
        <p:spPr>
          <a:xfrm>
            <a:off x="1093787" y="1551295"/>
            <a:ext cx="10463751" cy="2739211"/>
          </a:xfrm>
          <a:prstGeom prst="rect">
            <a:avLst/>
          </a:prstGeom>
          <a:noFill/>
        </p:spPr>
        <p:txBody>
          <a:bodyPr wrap="square" rtlCol="0">
            <a:spAutoFit/>
          </a:bodyPr>
          <a:lstStyle/>
          <a:p>
            <a:pPr marL="0" lvl="0" indent="0" algn="l" rtl="0">
              <a:lnSpc>
                <a:spcPct val="100000"/>
              </a:lnSpc>
              <a:spcBef>
                <a:spcPts val="600"/>
              </a:spcBef>
              <a:spcAft>
                <a:spcPts val="600"/>
              </a:spcAft>
              <a:buSzPts val="2000"/>
              <a:buNone/>
            </a:pPr>
            <a:r>
              <a:rPr lang="es-ES" dirty="0">
                <a:solidFill>
                  <a:schemeClr val="tx1">
                    <a:lumMod val="75000"/>
                    <a:lumOff val="25000"/>
                  </a:schemeClr>
                </a:solidFill>
                <a:latin typeface="Gilroy" panose="00000500000000000000" pitchFamily="50" charset="0"/>
              </a:rPr>
              <a:t>La lista de Los Mejores Lugares para Trabajar no solo es un reconocimiento a la gestión de las organizaciones respecto a la gestión de su Ambiente Laboral. También </a:t>
            </a:r>
            <a:r>
              <a:rPr lang="es-ES" b="1" dirty="0">
                <a:solidFill>
                  <a:srgbClr val="42388E"/>
                </a:solidFill>
                <a:latin typeface="Gilroy ExtraBold" panose="00000900000000000000" pitchFamily="50" charset="0"/>
              </a:rPr>
              <a:t>es un manifiesto </a:t>
            </a:r>
            <a:r>
              <a:rPr lang="es-ES" dirty="0">
                <a:solidFill>
                  <a:schemeClr val="tx1">
                    <a:lumMod val="75000"/>
                    <a:lumOff val="25000"/>
                  </a:schemeClr>
                </a:solidFill>
                <a:latin typeface="Gilroy" panose="00000500000000000000" pitchFamily="50" charset="0"/>
              </a:rPr>
              <a:t>sobre la importancia que tiene la contribución de cada una de las organizaciones premiadas, </a:t>
            </a:r>
            <a:r>
              <a:rPr lang="es-ES" b="1" dirty="0">
                <a:solidFill>
                  <a:srgbClr val="42388E"/>
                </a:solidFill>
                <a:latin typeface="Gilroy ExtraBold" panose="00000900000000000000" pitchFamily="50" charset="0"/>
              </a:rPr>
              <a:t>sobre la construcción del país que todos soñamos.</a:t>
            </a:r>
            <a:r>
              <a:rPr lang="es-ES" dirty="0">
                <a:solidFill>
                  <a:srgbClr val="42388E"/>
                </a:solidFill>
                <a:latin typeface="Gilroy ExtraBold" panose="00000900000000000000" pitchFamily="50" charset="0"/>
              </a:rPr>
              <a:t> </a:t>
            </a:r>
            <a:r>
              <a:rPr lang="es-ES" dirty="0">
                <a:solidFill>
                  <a:schemeClr val="tx1">
                    <a:lumMod val="75000"/>
                    <a:lumOff val="25000"/>
                  </a:schemeClr>
                </a:solidFill>
                <a:latin typeface="Gilroy" panose="00000500000000000000" pitchFamily="50" charset="0"/>
              </a:rPr>
              <a:t>Así esto, nuestro deseo es seguir avanzando en este propósito que nos une como comunidad, y qué mejor forma para hacerlo que a través de una comunicación efectiva </a:t>
            </a:r>
          </a:p>
          <a:p>
            <a:pPr marL="0" lvl="0" indent="0" algn="l" rtl="0">
              <a:lnSpc>
                <a:spcPct val="100000"/>
              </a:lnSpc>
              <a:spcBef>
                <a:spcPts val="600"/>
              </a:spcBef>
              <a:spcAft>
                <a:spcPts val="600"/>
              </a:spcAft>
              <a:buSzPts val="2000"/>
              <a:buNone/>
            </a:pPr>
            <a:r>
              <a:rPr lang="es-ES" dirty="0">
                <a:solidFill>
                  <a:schemeClr val="tx1">
                    <a:lumMod val="75000"/>
                    <a:lumOff val="25000"/>
                  </a:schemeClr>
                </a:solidFill>
                <a:latin typeface="Gilroy" panose="00000500000000000000" pitchFamily="50" charset="0"/>
              </a:rPr>
              <a:t>Por ello, y para lograr el impacto deseado, los invitamos a seguir nuestras redes sociales y a interactuar con el contenido que publicamos, de tal forma que podamos maximizar el alcance de este mensaje. Estos son nuestros perfiles oficiales y los hashtags que queremos promover:</a:t>
            </a:r>
          </a:p>
        </p:txBody>
      </p:sp>
      <p:pic>
        <p:nvPicPr>
          <p:cNvPr id="17" name="Graphic 16">
            <a:extLst>
              <a:ext uri="{FF2B5EF4-FFF2-40B4-BE49-F238E27FC236}">
                <a16:creationId xmlns:a16="http://schemas.microsoft.com/office/drawing/2014/main" id="{CD812868-9441-BF5F-A703-0B8686D8A97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202977" y="4604427"/>
            <a:ext cx="386563" cy="386563"/>
          </a:xfrm>
          <a:prstGeom prst="rect">
            <a:avLst/>
          </a:prstGeom>
        </p:spPr>
      </p:pic>
      <p:pic>
        <p:nvPicPr>
          <p:cNvPr id="23" name="Graphic 22">
            <a:extLst>
              <a:ext uri="{FF2B5EF4-FFF2-40B4-BE49-F238E27FC236}">
                <a16:creationId xmlns:a16="http://schemas.microsoft.com/office/drawing/2014/main" id="{DCAA8C3D-7983-D880-F5C3-BF8FF3C48D4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85671" y="5110395"/>
            <a:ext cx="366261" cy="366261"/>
          </a:xfrm>
          <a:prstGeom prst="rect">
            <a:avLst/>
          </a:prstGeom>
        </p:spPr>
      </p:pic>
      <p:pic>
        <p:nvPicPr>
          <p:cNvPr id="26" name="Graphic 25">
            <a:extLst>
              <a:ext uri="{FF2B5EF4-FFF2-40B4-BE49-F238E27FC236}">
                <a16:creationId xmlns:a16="http://schemas.microsoft.com/office/drawing/2014/main" id="{7329A24F-C0E2-F6C6-53E1-84A4CC86E9C3}"/>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375997" y="4586407"/>
            <a:ext cx="366261" cy="366261"/>
          </a:xfrm>
          <a:prstGeom prst="rect">
            <a:avLst/>
          </a:prstGeom>
        </p:spPr>
      </p:pic>
      <p:pic>
        <p:nvPicPr>
          <p:cNvPr id="31" name="Graphic 30">
            <a:extLst>
              <a:ext uri="{FF2B5EF4-FFF2-40B4-BE49-F238E27FC236}">
                <a16:creationId xmlns:a16="http://schemas.microsoft.com/office/drawing/2014/main" id="{E9CA054F-9CBB-B661-CF63-6464EBA77AB4}"/>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396554" y="5136053"/>
            <a:ext cx="352556" cy="352556"/>
          </a:xfrm>
          <a:prstGeom prst="rect">
            <a:avLst/>
          </a:prstGeom>
        </p:spPr>
      </p:pic>
      <p:sp>
        <p:nvSpPr>
          <p:cNvPr id="2" name="TextBox 1">
            <a:extLst>
              <a:ext uri="{FF2B5EF4-FFF2-40B4-BE49-F238E27FC236}">
                <a16:creationId xmlns:a16="http://schemas.microsoft.com/office/drawing/2014/main" id="{4FE1FFAD-C2E8-8C65-7C40-FA75E3D56382}"/>
              </a:ext>
            </a:extLst>
          </p:cNvPr>
          <p:cNvSpPr txBox="1"/>
          <p:nvPr/>
        </p:nvSpPr>
        <p:spPr>
          <a:xfrm>
            <a:off x="1589540" y="4644891"/>
            <a:ext cx="2690942" cy="307777"/>
          </a:xfrm>
          <a:prstGeom prst="rect">
            <a:avLst/>
          </a:prstGeom>
          <a:noFill/>
        </p:spPr>
        <p:txBody>
          <a:bodyPr wrap="square" rtlCol="0">
            <a:spAutoFit/>
          </a:bodyPr>
          <a:lstStyle/>
          <a:p>
            <a:r>
              <a:rPr lang="en-US" sz="1400" b="1" i="0" u="none" strike="noStrike" cap="none" dirty="0">
                <a:solidFill>
                  <a:schemeClr val="tx1">
                    <a:lumMod val="75000"/>
                    <a:lumOff val="25000"/>
                  </a:schemeClr>
                </a:solidFill>
                <a:latin typeface="Gilroy Bold" panose="00000800000000000000" pitchFamily="50" charset="0"/>
                <a:ea typeface="Arial"/>
                <a:cs typeface="Arial"/>
                <a:sym typeface="Arial"/>
              </a:rPr>
              <a:t>@GreatPlacetoWorkColombia</a:t>
            </a:r>
            <a:endParaRPr lang="en-US" dirty="0">
              <a:solidFill>
                <a:schemeClr val="tx1">
                  <a:lumMod val="75000"/>
                  <a:lumOff val="25000"/>
                </a:schemeClr>
              </a:solidFill>
              <a:latin typeface="Gilroy Bold" panose="00000800000000000000" pitchFamily="50" charset="0"/>
            </a:endParaRPr>
          </a:p>
        </p:txBody>
      </p:sp>
      <p:sp>
        <p:nvSpPr>
          <p:cNvPr id="3" name="TextBox 2">
            <a:extLst>
              <a:ext uri="{FF2B5EF4-FFF2-40B4-BE49-F238E27FC236}">
                <a16:creationId xmlns:a16="http://schemas.microsoft.com/office/drawing/2014/main" id="{403DE0EF-59D6-D020-DCD2-6894DD477B8E}"/>
              </a:ext>
            </a:extLst>
          </p:cNvPr>
          <p:cNvSpPr txBox="1"/>
          <p:nvPr/>
        </p:nvSpPr>
        <p:spPr>
          <a:xfrm>
            <a:off x="1589540" y="5129090"/>
            <a:ext cx="2690942" cy="307777"/>
          </a:xfrm>
          <a:prstGeom prst="rect">
            <a:avLst/>
          </a:prstGeom>
          <a:noFill/>
        </p:spPr>
        <p:txBody>
          <a:bodyPr wrap="square" rtlCol="0">
            <a:spAutoFit/>
          </a:bodyPr>
          <a:lstStyle/>
          <a:p>
            <a:r>
              <a:rPr lang="en-US" sz="1400" b="1" i="0" u="none" strike="noStrike" cap="none" dirty="0">
                <a:solidFill>
                  <a:schemeClr val="tx1">
                    <a:lumMod val="75000"/>
                    <a:lumOff val="25000"/>
                  </a:schemeClr>
                </a:solidFill>
                <a:latin typeface="Gilroy Bold" panose="00000800000000000000" pitchFamily="50" charset="0"/>
                <a:ea typeface="Arial"/>
                <a:cs typeface="Arial"/>
                <a:sym typeface="Arial"/>
              </a:rPr>
              <a:t>@GPTW_Colombia</a:t>
            </a:r>
            <a:endParaRPr lang="en-US" dirty="0">
              <a:solidFill>
                <a:schemeClr val="tx1">
                  <a:lumMod val="75000"/>
                  <a:lumOff val="25000"/>
                </a:schemeClr>
              </a:solidFill>
              <a:latin typeface="Gilroy Bold" panose="00000800000000000000" pitchFamily="50" charset="0"/>
            </a:endParaRPr>
          </a:p>
        </p:txBody>
      </p:sp>
      <p:sp>
        <p:nvSpPr>
          <p:cNvPr id="4" name="TextBox 3">
            <a:extLst>
              <a:ext uri="{FF2B5EF4-FFF2-40B4-BE49-F238E27FC236}">
                <a16:creationId xmlns:a16="http://schemas.microsoft.com/office/drawing/2014/main" id="{3A750FB1-DFB2-86D2-66C4-2BB119A5F3E9}"/>
              </a:ext>
            </a:extLst>
          </p:cNvPr>
          <p:cNvSpPr txBox="1"/>
          <p:nvPr/>
        </p:nvSpPr>
        <p:spPr>
          <a:xfrm>
            <a:off x="4837773" y="4642837"/>
            <a:ext cx="2690942" cy="307777"/>
          </a:xfrm>
          <a:prstGeom prst="rect">
            <a:avLst/>
          </a:prstGeom>
          <a:noFill/>
        </p:spPr>
        <p:txBody>
          <a:bodyPr wrap="square" rtlCol="0">
            <a:spAutoFit/>
          </a:bodyPr>
          <a:lstStyle/>
          <a:p>
            <a:r>
              <a:rPr lang="en-US" sz="1400" b="1" i="0" u="none" strike="noStrike" cap="none" dirty="0">
                <a:solidFill>
                  <a:schemeClr val="tx1">
                    <a:lumMod val="75000"/>
                    <a:lumOff val="25000"/>
                  </a:schemeClr>
                </a:solidFill>
                <a:latin typeface="Gilroy Bold" panose="00000800000000000000" pitchFamily="50" charset="0"/>
                <a:ea typeface="Arial"/>
                <a:cs typeface="Arial"/>
                <a:sym typeface="Arial"/>
              </a:rPr>
              <a:t>@GreatPlacetoWorkColombia</a:t>
            </a:r>
            <a:endParaRPr lang="en-US" dirty="0">
              <a:solidFill>
                <a:schemeClr val="tx1">
                  <a:lumMod val="75000"/>
                  <a:lumOff val="25000"/>
                </a:schemeClr>
              </a:solidFill>
              <a:latin typeface="Gilroy Bold" panose="00000800000000000000" pitchFamily="50" charset="0"/>
            </a:endParaRPr>
          </a:p>
        </p:txBody>
      </p:sp>
      <p:sp>
        <p:nvSpPr>
          <p:cNvPr id="6" name="TextBox 5">
            <a:extLst>
              <a:ext uri="{FF2B5EF4-FFF2-40B4-BE49-F238E27FC236}">
                <a16:creationId xmlns:a16="http://schemas.microsoft.com/office/drawing/2014/main" id="{FE568E85-7DE4-C404-8F35-E1112B21B066}"/>
              </a:ext>
            </a:extLst>
          </p:cNvPr>
          <p:cNvSpPr txBox="1"/>
          <p:nvPr/>
        </p:nvSpPr>
        <p:spPr>
          <a:xfrm>
            <a:off x="4865182" y="5155268"/>
            <a:ext cx="2690942" cy="307777"/>
          </a:xfrm>
          <a:prstGeom prst="rect">
            <a:avLst/>
          </a:prstGeom>
          <a:noFill/>
        </p:spPr>
        <p:txBody>
          <a:bodyPr wrap="square" rtlCol="0">
            <a:spAutoFit/>
          </a:bodyPr>
          <a:lstStyle/>
          <a:p>
            <a:r>
              <a:rPr lang="en-US" sz="1400" b="1" i="0" u="none" strike="noStrike" cap="none" dirty="0">
                <a:solidFill>
                  <a:schemeClr val="tx1">
                    <a:lumMod val="75000"/>
                    <a:lumOff val="25000"/>
                  </a:schemeClr>
                </a:solidFill>
                <a:latin typeface="Gilroy Bold" panose="00000800000000000000" pitchFamily="50" charset="0"/>
                <a:ea typeface="Arial"/>
                <a:cs typeface="Arial"/>
                <a:sym typeface="Arial"/>
              </a:rPr>
              <a:t>@GPTW_Colombia</a:t>
            </a:r>
            <a:endParaRPr lang="en-US" dirty="0">
              <a:solidFill>
                <a:schemeClr val="tx1">
                  <a:lumMod val="75000"/>
                  <a:lumOff val="25000"/>
                </a:schemeClr>
              </a:solidFill>
              <a:latin typeface="Gilroy Bold" panose="00000800000000000000" pitchFamily="50" charset="0"/>
            </a:endParaRPr>
          </a:p>
        </p:txBody>
      </p:sp>
      <p:sp>
        <p:nvSpPr>
          <p:cNvPr id="8" name="TextBox 7">
            <a:extLst>
              <a:ext uri="{FF2B5EF4-FFF2-40B4-BE49-F238E27FC236}">
                <a16:creationId xmlns:a16="http://schemas.microsoft.com/office/drawing/2014/main" id="{BEA63F18-1B19-59B6-EB55-0416C1046E07}"/>
              </a:ext>
            </a:extLst>
          </p:cNvPr>
          <p:cNvSpPr txBox="1"/>
          <p:nvPr/>
        </p:nvSpPr>
        <p:spPr>
          <a:xfrm>
            <a:off x="7871886" y="4634495"/>
            <a:ext cx="3793838" cy="830997"/>
          </a:xfrm>
          <a:prstGeom prst="rect">
            <a:avLst/>
          </a:prstGeom>
          <a:noFill/>
        </p:spPr>
        <p:txBody>
          <a:bodyPr wrap="square" rtlCol="0">
            <a:spAutoFit/>
          </a:bodyPr>
          <a:lstStyle/>
          <a:p>
            <a:r>
              <a:rPr lang="en-US" sz="1600" dirty="0">
                <a:solidFill>
                  <a:srgbClr val="42388E"/>
                </a:solidFill>
                <a:latin typeface="Gilroy Bold" panose="00000800000000000000" pitchFamily="50" charset="0"/>
              </a:rPr>
              <a:t>#GPTWColombia #LMLPTColombia #GreatPlaceToWork #LosMejoresLugaresParaTrabajar</a:t>
            </a:r>
          </a:p>
        </p:txBody>
      </p:sp>
      <p:pic>
        <p:nvPicPr>
          <p:cNvPr id="11" name="Graphic 10">
            <a:extLst>
              <a:ext uri="{FF2B5EF4-FFF2-40B4-BE49-F238E27FC236}">
                <a16:creationId xmlns:a16="http://schemas.microsoft.com/office/drawing/2014/main" id="{18553054-FA92-B515-F72C-F78DF26FD1E8}"/>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134265" y="569012"/>
            <a:ext cx="667336" cy="717701"/>
          </a:xfrm>
          <a:prstGeom prst="rect">
            <a:avLst/>
          </a:prstGeom>
        </p:spPr>
      </p:pic>
    </p:spTree>
    <p:extLst>
      <p:ext uri="{BB962C8B-B14F-4D97-AF65-F5344CB8AC3E}">
        <p14:creationId xmlns:p14="http://schemas.microsoft.com/office/powerpoint/2010/main" val="21840757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phic 16">
            <a:extLst>
              <a:ext uri="{FF2B5EF4-FFF2-40B4-BE49-F238E27FC236}">
                <a16:creationId xmlns:a16="http://schemas.microsoft.com/office/drawing/2014/main" id="{8DED9540-2DF7-0306-F1C3-E65B0EFCAA94}"/>
              </a:ext>
            </a:extLst>
          </p:cNvPr>
          <p:cNvPicPr>
            <a:picLocks noGrp="1" noRot="1" noChangeAspect="1" noMove="1" noResize="1" noEditPoints="1" noAdjustHandles="1" noChangeArrowheads="1" noChangeShapeType="1" noCrop="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6853" t="2691" r="17468" b="4377"/>
          <a:stretch/>
        </p:blipFill>
        <p:spPr>
          <a:xfrm>
            <a:off x="-112542" y="-126609"/>
            <a:ext cx="12304542" cy="6984609"/>
          </a:xfrm>
          <a:prstGeom prst="rect">
            <a:avLst/>
          </a:prstGeom>
        </p:spPr>
      </p:pic>
      <p:sp>
        <p:nvSpPr>
          <p:cNvPr id="2" name="Rectangle 1">
            <a:extLst>
              <a:ext uri="{FF2B5EF4-FFF2-40B4-BE49-F238E27FC236}">
                <a16:creationId xmlns:a16="http://schemas.microsoft.com/office/drawing/2014/main" id="{088DDB29-BF6A-D65E-37E6-9263BD2604AA}"/>
              </a:ext>
            </a:extLst>
          </p:cNvPr>
          <p:cNvSpPr/>
          <p:nvPr/>
        </p:nvSpPr>
        <p:spPr>
          <a:xfrm>
            <a:off x="-112542" y="-91049"/>
            <a:ext cx="12304542" cy="6984609"/>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DFEDFB27-1CF0-13B2-9FD6-AA0C665EA061}"/>
              </a:ext>
            </a:extLst>
          </p:cNvPr>
          <p:cNvSpPr>
            <a:spLocks noGrp="1"/>
          </p:cNvSpPr>
          <p:nvPr>
            <p:ph type="title"/>
          </p:nvPr>
        </p:nvSpPr>
        <p:spPr>
          <a:xfrm>
            <a:off x="1502834" y="338322"/>
            <a:ext cx="9186333" cy="1325563"/>
          </a:xfrm>
        </p:spPr>
        <p:txBody>
          <a:bodyPr/>
          <a:lstStyle/>
          <a:p>
            <a:pPr algn="ctr"/>
            <a:r>
              <a:rPr lang="en-US" dirty="0" err="1">
                <a:solidFill>
                  <a:srgbClr val="30529E"/>
                </a:solidFill>
                <a:latin typeface="Gilroy ExtraBold" panose="00000900000000000000" pitchFamily="50" charset="0"/>
              </a:rPr>
              <a:t>Celebremos</a:t>
            </a:r>
            <a:r>
              <a:rPr lang="en-US" dirty="0">
                <a:solidFill>
                  <a:srgbClr val="30529E"/>
                </a:solidFill>
                <a:latin typeface="Gilroy ExtraBold" panose="00000900000000000000" pitchFamily="50" charset="0"/>
              </a:rPr>
              <a:t> </a:t>
            </a:r>
            <a:r>
              <a:rPr lang="en-US" dirty="0" err="1">
                <a:solidFill>
                  <a:srgbClr val="30529E"/>
                </a:solidFill>
                <a:latin typeface="Gilroy ExtraBold" panose="00000900000000000000" pitchFamily="50" charset="0"/>
              </a:rPr>
              <a:t>juntos</a:t>
            </a:r>
            <a:endParaRPr lang="en-US" dirty="0">
              <a:solidFill>
                <a:srgbClr val="30529E"/>
              </a:solidFill>
              <a:latin typeface="Gilroy ExtraBold" panose="00000900000000000000" pitchFamily="50" charset="0"/>
            </a:endParaRPr>
          </a:p>
        </p:txBody>
      </p:sp>
      <p:cxnSp>
        <p:nvCxnSpPr>
          <p:cNvPr id="23" name="Straight Connector 22">
            <a:extLst>
              <a:ext uri="{FF2B5EF4-FFF2-40B4-BE49-F238E27FC236}">
                <a16:creationId xmlns:a16="http://schemas.microsoft.com/office/drawing/2014/main" id="{5B070F11-05B1-00F5-6619-622D357A0F41}"/>
              </a:ext>
            </a:extLst>
          </p:cNvPr>
          <p:cNvCxnSpPr/>
          <p:nvPr/>
        </p:nvCxnSpPr>
        <p:spPr>
          <a:xfrm>
            <a:off x="1631852" y="1537276"/>
            <a:ext cx="8665699" cy="0"/>
          </a:xfrm>
          <a:prstGeom prst="line">
            <a:avLst/>
          </a:prstGeom>
          <a:ln>
            <a:solidFill>
              <a:srgbClr val="42388E"/>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4B4FACB9-2C95-1F4E-4E49-1FDEFB809D97}"/>
              </a:ext>
            </a:extLst>
          </p:cNvPr>
          <p:cNvSpPr txBox="1"/>
          <p:nvPr/>
        </p:nvSpPr>
        <p:spPr>
          <a:xfrm>
            <a:off x="2262553" y="1784022"/>
            <a:ext cx="7666893" cy="4001095"/>
          </a:xfrm>
          <a:prstGeom prst="rect">
            <a:avLst/>
          </a:prstGeom>
          <a:noFill/>
        </p:spPr>
        <p:txBody>
          <a:bodyPr wrap="square" rtlCol="0">
            <a:spAutoFit/>
          </a:bodyPr>
          <a:lstStyle/>
          <a:p>
            <a:pPr marL="0" lvl="0" indent="0" algn="ctr" rtl="0">
              <a:lnSpc>
                <a:spcPct val="100000"/>
              </a:lnSpc>
              <a:spcBef>
                <a:spcPts val="600"/>
              </a:spcBef>
              <a:spcAft>
                <a:spcPts val="600"/>
              </a:spcAft>
              <a:buClr>
                <a:schemeClr val="lt1"/>
              </a:buClr>
              <a:buSzPts val="2400"/>
              <a:buNone/>
            </a:pPr>
            <a:r>
              <a:rPr lang="es-ES" sz="2400" b="1" dirty="0">
                <a:solidFill>
                  <a:srgbClr val="42388E"/>
                </a:solidFill>
                <a:latin typeface="Gilroy Bold" panose="00000800000000000000" pitchFamily="50" charset="0"/>
              </a:rPr>
              <a:t>¿Qué pueden hacer?</a:t>
            </a:r>
            <a:endParaRPr lang="es-ES" sz="2400" dirty="0">
              <a:solidFill>
                <a:srgbClr val="42388E"/>
              </a:solidFill>
              <a:latin typeface="Gilroy Bold" panose="00000800000000000000" pitchFamily="50" charset="0"/>
            </a:endParaRPr>
          </a:p>
          <a:p>
            <a:pPr marL="168275" lvl="0" indent="-168275" rtl="0">
              <a:lnSpc>
                <a:spcPct val="100000"/>
              </a:lnSpc>
              <a:spcBef>
                <a:spcPts val="600"/>
              </a:spcBef>
              <a:spcAft>
                <a:spcPts val="600"/>
              </a:spcAft>
              <a:buClr>
                <a:srgbClr val="30529E"/>
              </a:buClr>
              <a:buSzPts val="1600"/>
              <a:buFont typeface="Arial" panose="020B0604020202020204" pitchFamily="34" charset="0"/>
              <a:buChar char="•"/>
            </a:pPr>
            <a:r>
              <a:rPr lang="es-ES" sz="1800" dirty="0">
                <a:solidFill>
                  <a:schemeClr val="tx1">
                    <a:lumMod val="75000"/>
                    <a:lumOff val="25000"/>
                  </a:schemeClr>
                </a:solidFill>
                <a:latin typeface="Gilroy" panose="00000500000000000000" pitchFamily="50" charset="0"/>
              </a:rPr>
              <a:t>Reúna a sus colaboradores para compartir esta noticia (evento virtual interno)</a:t>
            </a:r>
            <a:endParaRPr lang="es-ES" dirty="0">
              <a:solidFill>
                <a:schemeClr val="tx1">
                  <a:lumMod val="75000"/>
                  <a:lumOff val="25000"/>
                </a:schemeClr>
              </a:solidFill>
              <a:latin typeface="Gilroy" panose="00000500000000000000" pitchFamily="50" charset="0"/>
            </a:endParaRPr>
          </a:p>
          <a:p>
            <a:pPr marL="168275" lvl="0" indent="-168275" rtl="0">
              <a:lnSpc>
                <a:spcPct val="100000"/>
              </a:lnSpc>
              <a:spcBef>
                <a:spcPts val="600"/>
              </a:spcBef>
              <a:spcAft>
                <a:spcPts val="600"/>
              </a:spcAft>
              <a:buClr>
                <a:srgbClr val="30529E"/>
              </a:buClr>
              <a:buSzPts val="1600"/>
              <a:buFont typeface="Arial" panose="020B0604020202020204" pitchFamily="34" charset="0"/>
              <a:buChar char="•"/>
            </a:pPr>
            <a:r>
              <a:rPr lang="es-ES" sz="1800" dirty="0">
                <a:solidFill>
                  <a:schemeClr val="tx1">
                    <a:lumMod val="75000"/>
                    <a:lumOff val="25000"/>
                  </a:schemeClr>
                </a:solidFill>
                <a:latin typeface="Gilroy" panose="00000500000000000000" pitchFamily="50" charset="0"/>
              </a:rPr>
              <a:t>Comparta con sus colaboradores un souvenir referido a esta celebración (material POP)</a:t>
            </a:r>
            <a:endParaRPr lang="es-ES" dirty="0">
              <a:solidFill>
                <a:schemeClr val="tx1">
                  <a:lumMod val="75000"/>
                  <a:lumOff val="25000"/>
                </a:schemeClr>
              </a:solidFill>
              <a:latin typeface="Gilroy" panose="00000500000000000000" pitchFamily="50" charset="0"/>
            </a:endParaRPr>
          </a:p>
          <a:p>
            <a:pPr marL="168275" lvl="0" indent="-168275" rtl="0">
              <a:lnSpc>
                <a:spcPct val="100000"/>
              </a:lnSpc>
              <a:spcBef>
                <a:spcPts val="600"/>
              </a:spcBef>
              <a:spcAft>
                <a:spcPts val="600"/>
              </a:spcAft>
              <a:buClr>
                <a:srgbClr val="30529E"/>
              </a:buClr>
              <a:buSzPts val="1600"/>
              <a:buFont typeface="Arial" panose="020B0604020202020204" pitchFamily="34" charset="0"/>
              <a:buChar char="•"/>
            </a:pPr>
            <a:r>
              <a:rPr lang="es-ES" sz="1800" dirty="0">
                <a:solidFill>
                  <a:schemeClr val="tx1">
                    <a:lumMod val="75000"/>
                    <a:lumOff val="25000"/>
                  </a:schemeClr>
                </a:solidFill>
                <a:latin typeface="Gilroy" panose="00000500000000000000" pitchFamily="50" charset="0"/>
              </a:rPr>
              <a:t>Video del CEO anunciando este reconocimiento y felicitando a los colaboradores</a:t>
            </a:r>
            <a:endParaRPr lang="es-ES" dirty="0">
              <a:solidFill>
                <a:schemeClr val="tx1">
                  <a:lumMod val="75000"/>
                  <a:lumOff val="25000"/>
                </a:schemeClr>
              </a:solidFill>
              <a:latin typeface="Gilroy" panose="00000500000000000000" pitchFamily="50" charset="0"/>
            </a:endParaRPr>
          </a:p>
          <a:p>
            <a:pPr marL="168275" lvl="0" indent="-168275" rtl="0">
              <a:lnSpc>
                <a:spcPct val="100000"/>
              </a:lnSpc>
              <a:spcBef>
                <a:spcPts val="600"/>
              </a:spcBef>
              <a:spcAft>
                <a:spcPts val="600"/>
              </a:spcAft>
              <a:buClr>
                <a:srgbClr val="30529E"/>
              </a:buClr>
              <a:buSzPts val="1600"/>
              <a:buFont typeface="Arial" panose="020B0604020202020204" pitchFamily="34" charset="0"/>
              <a:buChar char="•"/>
            </a:pPr>
            <a:r>
              <a:rPr lang="es-ES" sz="1800" dirty="0">
                <a:solidFill>
                  <a:schemeClr val="tx1">
                    <a:lumMod val="75000"/>
                    <a:lumOff val="25000"/>
                  </a:schemeClr>
                </a:solidFill>
                <a:latin typeface="Gilroy" panose="00000500000000000000" pitchFamily="50" charset="0"/>
              </a:rPr>
              <a:t>Concursos o actividades digitales en torno a este reconocimiento</a:t>
            </a:r>
            <a:endParaRPr lang="es-ES" dirty="0">
              <a:solidFill>
                <a:schemeClr val="tx1">
                  <a:lumMod val="75000"/>
                  <a:lumOff val="25000"/>
                </a:schemeClr>
              </a:solidFill>
              <a:latin typeface="Gilroy" panose="00000500000000000000" pitchFamily="50" charset="0"/>
            </a:endParaRPr>
          </a:p>
          <a:p>
            <a:pPr marL="168275" lvl="0" indent="-168275" rtl="0">
              <a:lnSpc>
                <a:spcPct val="100000"/>
              </a:lnSpc>
              <a:spcBef>
                <a:spcPts val="600"/>
              </a:spcBef>
              <a:spcAft>
                <a:spcPts val="600"/>
              </a:spcAft>
              <a:buClr>
                <a:srgbClr val="30529E"/>
              </a:buClr>
              <a:buSzPts val="1600"/>
              <a:buFont typeface="Arial" panose="020B0604020202020204" pitchFamily="34" charset="0"/>
              <a:buChar char="•"/>
            </a:pPr>
            <a:r>
              <a:rPr lang="es-ES" sz="1800" dirty="0">
                <a:solidFill>
                  <a:schemeClr val="tx1">
                    <a:lumMod val="75000"/>
                    <a:lumOff val="25000"/>
                  </a:schemeClr>
                </a:solidFill>
                <a:latin typeface="Gilroy" panose="00000500000000000000" pitchFamily="50" charset="0"/>
              </a:rPr>
              <a:t>Optimice el uso de la estampilla de lista (</a:t>
            </a:r>
            <a:r>
              <a:rPr lang="es-ES" sz="1800" dirty="0" err="1">
                <a:solidFill>
                  <a:schemeClr val="tx1">
                    <a:lumMod val="75000"/>
                    <a:lumOff val="25000"/>
                  </a:schemeClr>
                </a:solidFill>
                <a:latin typeface="Gilroy" panose="00000500000000000000" pitchFamily="50" charset="0"/>
              </a:rPr>
              <a:t>backings</a:t>
            </a:r>
            <a:r>
              <a:rPr lang="es-ES" sz="1800" dirty="0">
                <a:solidFill>
                  <a:schemeClr val="tx1">
                    <a:lumMod val="75000"/>
                    <a:lumOff val="25000"/>
                  </a:schemeClr>
                </a:solidFill>
                <a:latin typeface="Gilroy" panose="00000500000000000000" pitchFamily="50" charset="0"/>
              </a:rPr>
              <a:t>, material pop, firmas de correo electrónico, intranet, toda publicidad o comunicado que emitan)</a:t>
            </a:r>
            <a:endParaRPr lang="en-US" dirty="0">
              <a:solidFill>
                <a:schemeClr val="tx1">
                  <a:lumMod val="75000"/>
                  <a:lumOff val="25000"/>
                </a:schemeClr>
              </a:solidFill>
            </a:endParaRPr>
          </a:p>
        </p:txBody>
      </p:sp>
    </p:spTree>
    <p:extLst>
      <p:ext uri="{BB962C8B-B14F-4D97-AF65-F5344CB8AC3E}">
        <p14:creationId xmlns:p14="http://schemas.microsoft.com/office/powerpoint/2010/main" val="29419642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BBAA99BA-0181-CC88-C62F-D970CA7D3DEF}"/>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375" t="1765" r="11839" b="13459"/>
          <a:stretch/>
        </p:blipFill>
        <p:spPr>
          <a:xfrm>
            <a:off x="-143934" y="-287867"/>
            <a:ext cx="12479867" cy="7145867"/>
          </a:xfrm>
          <a:prstGeom prst="rect">
            <a:avLst/>
          </a:prstGeom>
        </p:spPr>
      </p:pic>
      <p:sp>
        <p:nvSpPr>
          <p:cNvPr id="2" name="Title 1">
            <a:extLst>
              <a:ext uri="{FF2B5EF4-FFF2-40B4-BE49-F238E27FC236}">
                <a16:creationId xmlns:a16="http://schemas.microsoft.com/office/drawing/2014/main" id="{0B0137A9-925A-D562-6C46-C8FDC4DC8B03}"/>
              </a:ext>
            </a:extLst>
          </p:cNvPr>
          <p:cNvSpPr>
            <a:spLocks noGrp="1"/>
          </p:cNvSpPr>
          <p:nvPr>
            <p:ph type="title"/>
          </p:nvPr>
        </p:nvSpPr>
        <p:spPr>
          <a:xfrm>
            <a:off x="5906152" y="1012237"/>
            <a:ext cx="5741896" cy="1325563"/>
          </a:xfrm>
        </p:spPr>
        <p:txBody>
          <a:bodyPr/>
          <a:lstStyle/>
          <a:p>
            <a:r>
              <a:rPr lang="es-CO" dirty="0">
                <a:solidFill>
                  <a:srgbClr val="30529E"/>
                </a:solidFill>
                <a:latin typeface="Gilroy ExtraBold" panose="00000900000000000000" pitchFamily="50" charset="0"/>
              </a:rPr>
              <a:t>Medios tradicionales</a:t>
            </a:r>
          </a:p>
        </p:txBody>
      </p:sp>
      <p:pic>
        <p:nvPicPr>
          <p:cNvPr id="8" name="Graphic 7">
            <a:extLst>
              <a:ext uri="{FF2B5EF4-FFF2-40B4-BE49-F238E27FC236}">
                <a16:creationId xmlns:a16="http://schemas.microsoft.com/office/drawing/2014/main" id="{D32AE473-3DAD-064C-5982-F8091E3441E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0" y="5919570"/>
            <a:ext cx="1519875" cy="938430"/>
          </a:xfrm>
          <a:prstGeom prst="rect">
            <a:avLst/>
          </a:prstGeom>
        </p:spPr>
      </p:pic>
      <p:sp>
        <p:nvSpPr>
          <p:cNvPr id="10" name="TextBox 9">
            <a:extLst>
              <a:ext uri="{FF2B5EF4-FFF2-40B4-BE49-F238E27FC236}">
                <a16:creationId xmlns:a16="http://schemas.microsoft.com/office/drawing/2014/main" id="{E7258E46-4FD5-44A2-420F-2853FE34AC93}"/>
              </a:ext>
            </a:extLst>
          </p:cNvPr>
          <p:cNvSpPr txBox="1"/>
          <p:nvPr/>
        </p:nvSpPr>
        <p:spPr>
          <a:xfrm>
            <a:off x="4946185" y="2154922"/>
            <a:ext cx="5942209" cy="4124206"/>
          </a:xfrm>
          <a:prstGeom prst="rect">
            <a:avLst/>
          </a:prstGeom>
          <a:noFill/>
        </p:spPr>
        <p:txBody>
          <a:bodyPr wrap="square" rtlCol="0">
            <a:spAutoFit/>
          </a:bodyPr>
          <a:lstStyle/>
          <a:p>
            <a:pPr marL="0" lvl="0" indent="0" algn="l" rtl="0">
              <a:spcBef>
                <a:spcPts val="600"/>
              </a:spcBef>
              <a:spcAft>
                <a:spcPts val="600"/>
              </a:spcAft>
              <a:buClr>
                <a:srgbClr val="47269A"/>
              </a:buClr>
              <a:buSzPts val="2000"/>
              <a:buFont typeface="Arial"/>
              <a:buNone/>
            </a:pPr>
            <a:r>
              <a:rPr lang="es-ES" dirty="0">
                <a:solidFill>
                  <a:schemeClr val="tx1">
                    <a:lumMod val="75000"/>
                    <a:lumOff val="25000"/>
                  </a:schemeClr>
                </a:solidFill>
                <a:latin typeface="Gilroy" panose="00000500000000000000" pitchFamily="50" charset="0"/>
              </a:rPr>
              <a:t>Los medios de comunicación tradicionales (televisión, radio y prensa) no dejan de ser un aspecto clave dentro de su estrategia. Por eso, los invitamos a tomar contacto con </a:t>
            </a:r>
            <a:r>
              <a:rPr lang="es-ES" b="1" dirty="0">
                <a:solidFill>
                  <a:srgbClr val="42388E"/>
                </a:solidFill>
                <a:latin typeface="Gilroy ExtraBold" panose="00000900000000000000" pitchFamily="50" charset="0"/>
              </a:rPr>
              <a:t>medios locales, regionales y nacionales</a:t>
            </a:r>
            <a:r>
              <a:rPr lang="es-ES" dirty="0">
                <a:solidFill>
                  <a:schemeClr val="tx1">
                    <a:lumMod val="75000"/>
                    <a:lumOff val="25000"/>
                  </a:schemeClr>
                </a:solidFill>
                <a:latin typeface="Gilroy" panose="00000500000000000000" pitchFamily="50" charset="0"/>
              </a:rPr>
              <a:t> que puedan dar mayor alcance a esta noticia </a:t>
            </a:r>
          </a:p>
          <a:p>
            <a:pPr marL="0" lvl="0" indent="0" algn="l" rtl="0">
              <a:spcBef>
                <a:spcPts val="600"/>
              </a:spcBef>
              <a:spcAft>
                <a:spcPts val="600"/>
              </a:spcAft>
              <a:buClr>
                <a:srgbClr val="47269A"/>
              </a:buClr>
              <a:buSzPts val="2000"/>
              <a:buFont typeface="Arial"/>
              <a:buNone/>
            </a:pPr>
            <a:r>
              <a:rPr lang="es-ES" dirty="0">
                <a:solidFill>
                  <a:schemeClr val="tx1">
                    <a:lumMod val="75000"/>
                    <a:lumOff val="25000"/>
                  </a:schemeClr>
                </a:solidFill>
                <a:latin typeface="Gilroy" panose="00000500000000000000" pitchFamily="50" charset="0"/>
              </a:rPr>
              <a:t>Por nuestra parte, queremos precisar que </a:t>
            </a:r>
            <a:r>
              <a:rPr lang="es-ES" b="1" dirty="0">
                <a:solidFill>
                  <a:srgbClr val="42388E"/>
                </a:solidFill>
                <a:latin typeface="Gilroy ExtraBold" panose="00000900000000000000" pitchFamily="50" charset="0"/>
              </a:rPr>
              <a:t>Diario Portafolio,</a:t>
            </a:r>
            <a:r>
              <a:rPr lang="es-ES" dirty="0">
                <a:solidFill>
                  <a:srgbClr val="42388E"/>
                </a:solidFill>
                <a:latin typeface="Gilroy ExtraBold" panose="00000900000000000000" pitchFamily="50" charset="0"/>
              </a:rPr>
              <a:t> </a:t>
            </a:r>
            <a:r>
              <a:rPr lang="es-ES" i="1" dirty="0">
                <a:solidFill>
                  <a:schemeClr val="tx1">
                    <a:lumMod val="75000"/>
                    <a:lumOff val="25000"/>
                  </a:schemeClr>
                </a:solidFill>
                <a:latin typeface="Gilroy" panose="00000500000000000000" pitchFamily="50" charset="0"/>
              </a:rPr>
              <a:t>media </a:t>
            </a:r>
            <a:r>
              <a:rPr lang="es-ES" i="1" dirty="0" err="1">
                <a:solidFill>
                  <a:schemeClr val="tx1">
                    <a:lumMod val="75000"/>
                    <a:lumOff val="25000"/>
                  </a:schemeClr>
                </a:solidFill>
                <a:latin typeface="Gilroy" panose="00000500000000000000" pitchFamily="50" charset="0"/>
              </a:rPr>
              <a:t>partner</a:t>
            </a:r>
            <a:r>
              <a:rPr lang="es-ES" i="1" dirty="0">
                <a:solidFill>
                  <a:schemeClr val="tx1">
                    <a:lumMod val="75000"/>
                    <a:lumOff val="25000"/>
                  </a:schemeClr>
                </a:solidFill>
                <a:latin typeface="Gilroy" panose="00000500000000000000" pitchFamily="50" charset="0"/>
              </a:rPr>
              <a:t> </a:t>
            </a:r>
            <a:r>
              <a:rPr lang="es-ES" dirty="0">
                <a:solidFill>
                  <a:schemeClr val="tx1">
                    <a:lumMod val="75000"/>
                    <a:lumOff val="25000"/>
                  </a:schemeClr>
                </a:solidFill>
                <a:latin typeface="Gilroy" panose="00000500000000000000" pitchFamily="50" charset="0"/>
              </a:rPr>
              <a:t>del evento, liderará la gestión del contenido asociado a la publicación del ranking. Así mismo, el medio tomará contacto con ustedes con el fin de compartirles su propuesta referida a opciones de pauta en el especial. Si no los han contactado, puede comunicarse con </a:t>
            </a:r>
            <a:r>
              <a:rPr lang="es-ES" b="1" dirty="0">
                <a:solidFill>
                  <a:srgbClr val="42388E"/>
                </a:solidFill>
                <a:latin typeface="Gilroy ExtraBold" panose="00000900000000000000" pitchFamily="50" charset="0"/>
              </a:rPr>
              <a:t>Yina Góngora</a:t>
            </a:r>
            <a:r>
              <a:rPr lang="es-ES" dirty="0">
                <a:solidFill>
                  <a:schemeClr val="tx1">
                    <a:lumMod val="75000"/>
                    <a:lumOff val="25000"/>
                  </a:schemeClr>
                </a:solidFill>
                <a:latin typeface="Gilroy" panose="00000500000000000000" pitchFamily="50" charset="0"/>
              </a:rPr>
              <a:t> al correo electrónico </a:t>
            </a:r>
            <a:r>
              <a:rPr lang="es-ES" u="sng" dirty="0">
                <a:solidFill>
                  <a:srgbClr val="1FAAC1"/>
                </a:solidFill>
                <a:latin typeface="Gilroy" panose="00000500000000000000" pitchFamily="50" charset="0"/>
                <a:hlinkClick r:id="rId6">
                  <a:extLst>
                    <a:ext uri="{A12FA001-AC4F-418D-AE19-62706E023703}">
                      <ahyp:hlinkClr xmlns:ahyp="http://schemas.microsoft.com/office/drawing/2018/hyperlinkcolor" val="tx"/>
                    </a:ext>
                  </a:extLst>
                </a:hlinkClick>
              </a:rPr>
              <a:t>gonmar@eltiempo.com</a:t>
            </a:r>
            <a:r>
              <a:rPr lang="es-ES" dirty="0">
                <a:solidFill>
                  <a:srgbClr val="1FAAC1"/>
                </a:solidFill>
                <a:latin typeface="Gilroy" panose="00000500000000000000" pitchFamily="50" charset="0"/>
              </a:rPr>
              <a:t> </a:t>
            </a:r>
            <a:r>
              <a:rPr lang="es-ES" dirty="0">
                <a:solidFill>
                  <a:schemeClr val="tx1">
                    <a:lumMod val="75000"/>
                    <a:lumOff val="25000"/>
                  </a:schemeClr>
                </a:solidFill>
                <a:latin typeface="Gilroy" panose="00000500000000000000" pitchFamily="50" charset="0"/>
              </a:rPr>
              <a:t>o al número celular 320 4900 108</a:t>
            </a:r>
          </a:p>
        </p:txBody>
      </p:sp>
      <p:pic>
        <p:nvPicPr>
          <p:cNvPr id="3" name="Google Shape;237;p11" descr="A picture containing text, newspaper, screenshot&#10;&#10;Description automatically generated">
            <a:extLst>
              <a:ext uri="{FF2B5EF4-FFF2-40B4-BE49-F238E27FC236}">
                <a16:creationId xmlns:a16="http://schemas.microsoft.com/office/drawing/2014/main" id="{1E6D7B62-DCDA-3DFD-FCC2-D11DF0019163}"/>
              </a:ext>
            </a:extLst>
          </p:cNvPr>
          <p:cNvPicPr preferRelativeResize="0">
            <a:picLocks/>
          </p:cNvPicPr>
          <p:nvPr/>
        </p:nvPicPr>
        <p:blipFill rotWithShape="1">
          <a:blip r:embed="rId7">
            <a:alphaModFix/>
          </a:blip>
          <a:srcRect l="35819" t="-11663" r="34108" b="-11662"/>
          <a:stretch/>
        </p:blipFill>
        <p:spPr>
          <a:xfrm>
            <a:off x="1388189" y="907305"/>
            <a:ext cx="2985840" cy="5043389"/>
          </a:xfrm>
          <a:prstGeom prst="rect">
            <a:avLst/>
          </a:prstGeom>
          <a:ln>
            <a:noFill/>
          </a:ln>
          <a:effectLst>
            <a:outerShdw blurRad="190500" algn="tl" rotWithShape="0">
              <a:srgbClr val="000000">
                <a:alpha val="70000"/>
              </a:srgbClr>
            </a:outerShdw>
          </a:effectLst>
        </p:spPr>
      </p:pic>
      <p:pic>
        <p:nvPicPr>
          <p:cNvPr id="7" name="Graphic 6">
            <a:extLst>
              <a:ext uri="{FF2B5EF4-FFF2-40B4-BE49-F238E27FC236}">
                <a16:creationId xmlns:a16="http://schemas.microsoft.com/office/drawing/2014/main" id="{D11F5280-54A7-C683-FB60-78EDAC60C48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946185" y="1168033"/>
            <a:ext cx="816033" cy="816033"/>
          </a:xfrm>
          <a:prstGeom prst="rect">
            <a:avLst/>
          </a:prstGeom>
        </p:spPr>
      </p:pic>
    </p:spTree>
    <p:extLst>
      <p:ext uri="{BB962C8B-B14F-4D97-AF65-F5344CB8AC3E}">
        <p14:creationId xmlns:p14="http://schemas.microsoft.com/office/powerpoint/2010/main" val="25161436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phic 16">
            <a:extLst>
              <a:ext uri="{FF2B5EF4-FFF2-40B4-BE49-F238E27FC236}">
                <a16:creationId xmlns:a16="http://schemas.microsoft.com/office/drawing/2014/main" id="{8DED9540-2DF7-0306-F1C3-E65B0EFCAA94}"/>
              </a:ext>
            </a:extLst>
          </p:cNvPr>
          <p:cNvPicPr>
            <a:picLocks noGrp="1" noRot="1" noChangeAspect="1" noMove="1" noResize="1" noEditPoints="1" noAdjustHandles="1" noChangeArrowheads="1" noChangeShapeType="1" noCrop="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6853" t="2691" r="17468" b="4377"/>
          <a:stretch/>
        </p:blipFill>
        <p:spPr>
          <a:xfrm>
            <a:off x="-112542" y="-126609"/>
            <a:ext cx="12304542" cy="6984609"/>
          </a:xfrm>
          <a:prstGeom prst="rect">
            <a:avLst/>
          </a:prstGeom>
        </p:spPr>
      </p:pic>
      <p:sp>
        <p:nvSpPr>
          <p:cNvPr id="4" name="Rectangle 3">
            <a:extLst>
              <a:ext uri="{FF2B5EF4-FFF2-40B4-BE49-F238E27FC236}">
                <a16:creationId xmlns:a16="http://schemas.microsoft.com/office/drawing/2014/main" id="{55D1DD64-4DAA-A809-D172-A4DB0675693A}"/>
              </a:ext>
            </a:extLst>
          </p:cNvPr>
          <p:cNvSpPr/>
          <p:nvPr/>
        </p:nvSpPr>
        <p:spPr>
          <a:xfrm>
            <a:off x="-112542" y="-63305"/>
            <a:ext cx="12304542" cy="6984609"/>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DFEDFB27-1CF0-13B2-9FD6-AA0C665EA061}"/>
              </a:ext>
            </a:extLst>
          </p:cNvPr>
          <p:cNvSpPr>
            <a:spLocks noGrp="1"/>
          </p:cNvSpPr>
          <p:nvPr>
            <p:ph type="title"/>
          </p:nvPr>
        </p:nvSpPr>
        <p:spPr>
          <a:xfrm>
            <a:off x="1502834" y="617088"/>
            <a:ext cx="9186333" cy="1325563"/>
          </a:xfrm>
        </p:spPr>
        <p:txBody>
          <a:bodyPr/>
          <a:lstStyle/>
          <a:p>
            <a:pPr algn="ctr"/>
            <a:r>
              <a:rPr lang="en-US" dirty="0" err="1">
                <a:solidFill>
                  <a:srgbClr val="42388E"/>
                </a:solidFill>
                <a:latin typeface="Gilroy ExtraBold" panose="00000900000000000000" pitchFamily="50" charset="0"/>
              </a:rPr>
              <a:t>Información</a:t>
            </a:r>
            <a:r>
              <a:rPr lang="en-US" dirty="0">
                <a:solidFill>
                  <a:srgbClr val="42388E"/>
                </a:solidFill>
                <a:latin typeface="Gilroy ExtraBold" panose="00000900000000000000" pitchFamily="50" charset="0"/>
              </a:rPr>
              <a:t> bajo embargo</a:t>
            </a:r>
          </a:p>
        </p:txBody>
      </p:sp>
      <p:cxnSp>
        <p:nvCxnSpPr>
          <p:cNvPr id="23" name="Straight Connector 22">
            <a:extLst>
              <a:ext uri="{FF2B5EF4-FFF2-40B4-BE49-F238E27FC236}">
                <a16:creationId xmlns:a16="http://schemas.microsoft.com/office/drawing/2014/main" id="{5B070F11-05B1-00F5-6619-622D357A0F41}"/>
              </a:ext>
            </a:extLst>
          </p:cNvPr>
          <p:cNvCxnSpPr/>
          <p:nvPr/>
        </p:nvCxnSpPr>
        <p:spPr>
          <a:xfrm>
            <a:off x="1631852" y="1885831"/>
            <a:ext cx="8665699" cy="0"/>
          </a:xfrm>
          <a:prstGeom prst="line">
            <a:avLst/>
          </a:prstGeom>
          <a:ln>
            <a:solidFill>
              <a:srgbClr val="42388E"/>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428D8596-052D-4388-3ED6-2718940B9EFB}"/>
              </a:ext>
            </a:extLst>
          </p:cNvPr>
          <p:cNvGrpSpPr/>
          <p:nvPr/>
        </p:nvGrpSpPr>
        <p:grpSpPr>
          <a:xfrm>
            <a:off x="1896794" y="2314036"/>
            <a:ext cx="8285870" cy="2831450"/>
            <a:chOff x="1971822" y="2704049"/>
            <a:chExt cx="8285870" cy="2644727"/>
          </a:xfrm>
        </p:grpSpPr>
        <p:sp>
          <p:nvSpPr>
            <p:cNvPr id="2" name="Rectangle: Rounded Corners 1">
              <a:extLst>
                <a:ext uri="{FF2B5EF4-FFF2-40B4-BE49-F238E27FC236}">
                  <a16:creationId xmlns:a16="http://schemas.microsoft.com/office/drawing/2014/main" id="{FFE148DC-5D8F-1C85-0D47-D6BAE06FDAAF}"/>
                </a:ext>
              </a:extLst>
            </p:cNvPr>
            <p:cNvSpPr/>
            <p:nvPr/>
          </p:nvSpPr>
          <p:spPr>
            <a:xfrm>
              <a:off x="1971822" y="2704049"/>
              <a:ext cx="8285870" cy="2644727"/>
            </a:xfrm>
            <a:prstGeom prst="roundRect">
              <a:avLst>
                <a:gd name="adj" fmla="val 81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4B4FACB9-2C95-1F4E-4E49-1FDEFB809D97}"/>
                </a:ext>
              </a:extLst>
            </p:cNvPr>
            <p:cNvSpPr txBox="1"/>
            <p:nvPr/>
          </p:nvSpPr>
          <p:spPr>
            <a:xfrm>
              <a:off x="2206283" y="2847923"/>
              <a:ext cx="7666893" cy="2386083"/>
            </a:xfrm>
            <a:prstGeom prst="rect">
              <a:avLst/>
            </a:prstGeom>
            <a:noFill/>
          </p:spPr>
          <p:txBody>
            <a:bodyPr wrap="square" rtlCol="0">
              <a:spAutoFit/>
            </a:bodyPr>
            <a:lstStyle/>
            <a:p>
              <a:pPr marL="0" lvl="0" indent="0" algn="ctr" rtl="0">
                <a:spcBef>
                  <a:spcPts val="600"/>
                </a:spcBef>
                <a:spcAft>
                  <a:spcPts val="600"/>
                </a:spcAft>
                <a:buClr>
                  <a:srgbClr val="FF0000"/>
                </a:buClr>
                <a:buSzPct val="100000"/>
                <a:buNone/>
              </a:pPr>
              <a:r>
                <a:rPr lang="es-ES" sz="2000" dirty="0">
                  <a:solidFill>
                    <a:srgbClr val="30529E"/>
                  </a:solidFill>
                  <a:latin typeface="Gilroy Bold" panose="00000800000000000000" pitchFamily="50" charset="0"/>
                </a:rPr>
                <a:t>Les recordamos no emitir comunicaciones públicas acerca de su reconocimiento hasta no ser anunciada la lista con sus respectivas posiciones. Si desea hacer esfuerzos de comunicación antes del evento, estos deben estar asociados a la promoción e invitación al evento/</a:t>
              </a:r>
              <a:r>
                <a:rPr lang="es-ES" sz="2000" dirty="0" err="1">
                  <a:solidFill>
                    <a:srgbClr val="30529E"/>
                  </a:solidFill>
                  <a:latin typeface="Gilroy Bold" panose="00000800000000000000" pitchFamily="50" charset="0"/>
                </a:rPr>
                <a:t>streaming</a:t>
              </a:r>
              <a:r>
                <a:rPr lang="es-ES" sz="2000" dirty="0">
                  <a:solidFill>
                    <a:srgbClr val="30529E"/>
                  </a:solidFill>
                  <a:latin typeface="Gilroy Bold" panose="00000800000000000000" pitchFamily="50" charset="0"/>
                </a:rPr>
                <a:t> de reconocimiento, más no a su participación en el ranking. Una vez se conozca la lista el próximo miércoles 14 de diciembre, podrán hacer público este logro </a:t>
              </a:r>
            </a:p>
          </p:txBody>
        </p:sp>
      </p:grpSp>
      <p:pic>
        <p:nvPicPr>
          <p:cNvPr id="5" name="Graphic 4">
            <a:extLst>
              <a:ext uri="{FF2B5EF4-FFF2-40B4-BE49-F238E27FC236}">
                <a16:creationId xmlns:a16="http://schemas.microsoft.com/office/drawing/2014/main" id="{B7568EED-0564-7236-58B4-18902FEED80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63862" y="5174833"/>
            <a:ext cx="2264276" cy="1467097"/>
          </a:xfrm>
          <a:prstGeom prst="rect">
            <a:avLst/>
          </a:prstGeom>
        </p:spPr>
      </p:pic>
    </p:spTree>
    <p:extLst>
      <p:ext uri="{BB962C8B-B14F-4D97-AF65-F5344CB8AC3E}">
        <p14:creationId xmlns:p14="http://schemas.microsoft.com/office/powerpoint/2010/main" val="6601620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phic 16">
            <a:extLst>
              <a:ext uri="{FF2B5EF4-FFF2-40B4-BE49-F238E27FC236}">
                <a16:creationId xmlns:a16="http://schemas.microsoft.com/office/drawing/2014/main" id="{8DED9540-2DF7-0306-F1C3-E65B0EFCAA94}"/>
              </a:ext>
            </a:extLst>
          </p:cNvPr>
          <p:cNvPicPr>
            <a:picLocks noGrp="1" noRot="1" noChangeAspect="1" noMove="1" noResize="1" noEditPoints="1" noAdjustHandles="1" noChangeArrowheads="1" noChangeShapeType="1" noCrop="1"/>
          </p:cNvPicPr>
          <p:nvPr/>
        </p:nvPicPr>
        <p:blipFill rotWithShape="1">
          <a:blip r:embed="rId2">
            <a:alphaModFix amt="6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6853" t="2691" r="17468" b="4377"/>
          <a:stretch/>
        </p:blipFill>
        <p:spPr>
          <a:xfrm>
            <a:off x="-112542" y="-126609"/>
            <a:ext cx="12304542" cy="6984609"/>
          </a:xfrm>
          <a:prstGeom prst="rect">
            <a:avLst/>
          </a:prstGeom>
        </p:spPr>
      </p:pic>
      <p:pic>
        <p:nvPicPr>
          <p:cNvPr id="7" name="Graphic 6">
            <a:extLst>
              <a:ext uri="{FF2B5EF4-FFF2-40B4-BE49-F238E27FC236}">
                <a16:creationId xmlns:a16="http://schemas.microsoft.com/office/drawing/2014/main" id="{012F66CB-D3CB-1205-4A26-3E7E34396C0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61505" y="1723839"/>
            <a:ext cx="2154557" cy="2154557"/>
          </a:xfrm>
          <a:prstGeom prst="rect">
            <a:avLst/>
          </a:prstGeom>
        </p:spPr>
      </p:pic>
      <p:sp>
        <p:nvSpPr>
          <p:cNvPr id="8" name="Title 1">
            <a:extLst>
              <a:ext uri="{FF2B5EF4-FFF2-40B4-BE49-F238E27FC236}">
                <a16:creationId xmlns:a16="http://schemas.microsoft.com/office/drawing/2014/main" id="{1EB387D3-27CB-5455-98F3-9560A5F617A2}"/>
              </a:ext>
            </a:extLst>
          </p:cNvPr>
          <p:cNvSpPr>
            <a:spLocks noGrp="1"/>
          </p:cNvSpPr>
          <p:nvPr>
            <p:ph type="title"/>
          </p:nvPr>
        </p:nvSpPr>
        <p:spPr>
          <a:xfrm>
            <a:off x="6096000" y="1723839"/>
            <a:ext cx="3005630" cy="2154557"/>
          </a:xfrm>
        </p:spPr>
        <p:txBody>
          <a:bodyPr>
            <a:normAutofit/>
          </a:bodyPr>
          <a:lstStyle/>
          <a:p>
            <a:r>
              <a:rPr lang="es-CO" sz="6000">
                <a:solidFill>
                  <a:schemeClr val="tx1">
                    <a:lumMod val="75000"/>
                    <a:lumOff val="25000"/>
                  </a:schemeClr>
                </a:solidFill>
                <a:latin typeface="Gilroy ExtraBold" panose="00000900000000000000" pitchFamily="50" charset="0"/>
              </a:rPr>
              <a:t>Nuestra misión</a:t>
            </a:r>
          </a:p>
        </p:txBody>
      </p:sp>
      <p:sp>
        <p:nvSpPr>
          <p:cNvPr id="9" name="TextBox 8">
            <a:extLst>
              <a:ext uri="{FF2B5EF4-FFF2-40B4-BE49-F238E27FC236}">
                <a16:creationId xmlns:a16="http://schemas.microsoft.com/office/drawing/2014/main" id="{79FE3E98-A707-B479-9001-F4306EE90764}"/>
              </a:ext>
            </a:extLst>
          </p:cNvPr>
          <p:cNvSpPr txBox="1"/>
          <p:nvPr/>
        </p:nvSpPr>
        <p:spPr>
          <a:xfrm>
            <a:off x="1524000" y="4620848"/>
            <a:ext cx="9410700" cy="892552"/>
          </a:xfrm>
          <a:prstGeom prst="rect">
            <a:avLst/>
          </a:prstGeom>
          <a:noFill/>
        </p:spPr>
        <p:txBody>
          <a:bodyPr wrap="square" rtlCol="0">
            <a:spAutoFit/>
          </a:bodyPr>
          <a:lstStyle/>
          <a:p>
            <a:pPr algn="ctr">
              <a:spcBef>
                <a:spcPts val="600"/>
              </a:spcBef>
              <a:spcAft>
                <a:spcPts val="600"/>
              </a:spcAft>
            </a:pPr>
            <a:r>
              <a:rPr lang="es-ES" sz="2400" b="0" i="0" u="none" strike="noStrike" cap="none" dirty="0">
                <a:solidFill>
                  <a:srgbClr val="3F3F3F"/>
                </a:solidFill>
                <a:latin typeface="Gilroy Bold" panose="00000800000000000000" pitchFamily="50" charset="0"/>
                <a:ea typeface="Arial"/>
                <a:cs typeface="Arial"/>
                <a:sym typeface="Arial"/>
              </a:rPr>
              <a:t>“Construir un mejor mundo, ayudando a las organizaciones a convertirse en Grandes Lugares de Trabajo para Todos</a:t>
            </a:r>
            <a:r>
              <a:rPr lang="es-ES" sz="2800" b="0" i="0" u="none" strike="noStrike" cap="none" dirty="0">
                <a:solidFill>
                  <a:srgbClr val="3F3F3F"/>
                </a:solidFill>
                <a:latin typeface="Gilroy ExtraBold" panose="00000900000000000000" pitchFamily="50" charset="0"/>
                <a:ea typeface="Arial"/>
                <a:cs typeface="Arial"/>
                <a:sym typeface="Arial"/>
              </a:rPr>
              <a:t>”</a:t>
            </a:r>
            <a:endParaRPr lang="en-US" dirty="0"/>
          </a:p>
        </p:txBody>
      </p:sp>
      <p:cxnSp>
        <p:nvCxnSpPr>
          <p:cNvPr id="10" name="Straight Connector 9">
            <a:extLst>
              <a:ext uri="{FF2B5EF4-FFF2-40B4-BE49-F238E27FC236}">
                <a16:creationId xmlns:a16="http://schemas.microsoft.com/office/drawing/2014/main" id="{1A6FDBBB-65C3-942D-6230-54E7C2F2AA94}"/>
              </a:ext>
            </a:extLst>
          </p:cNvPr>
          <p:cNvCxnSpPr>
            <a:cxnSpLocks/>
          </p:cNvCxnSpPr>
          <p:nvPr/>
        </p:nvCxnSpPr>
        <p:spPr>
          <a:xfrm>
            <a:off x="5852160" y="1428417"/>
            <a:ext cx="0" cy="289700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1266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phic 16">
            <a:extLst>
              <a:ext uri="{FF2B5EF4-FFF2-40B4-BE49-F238E27FC236}">
                <a16:creationId xmlns:a16="http://schemas.microsoft.com/office/drawing/2014/main" id="{8DED9540-2DF7-0306-F1C3-E65B0EFCAA94}"/>
              </a:ext>
            </a:extLst>
          </p:cNvPr>
          <p:cNvPicPr>
            <a:picLocks noGrp="1" noRot="1" noChangeAspect="1" noMove="1" noResize="1" noEditPoints="1" noAdjustHandles="1" noChangeArrowheads="1" noChangeShapeType="1" noCrop="1"/>
          </p:cNvPicPr>
          <p:nvPr/>
        </p:nvPicPr>
        <p:blipFill rotWithShape="1">
          <a:blip r:embed="rId2">
            <a:alphaModFix amt="6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6853" t="2691" r="17468" b="4377"/>
          <a:stretch/>
        </p:blipFill>
        <p:spPr>
          <a:xfrm>
            <a:off x="-112542" y="-126609"/>
            <a:ext cx="12304542" cy="6984609"/>
          </a:xfrm>
          <a:prstGeom prst="rect">
            <a:avLst/>
          </a:prstGeom>
        </p:spPr>
      </p:pic>
      <p:pic>
        <p:nvPicPr>
          <p:cNvPr id="7" name="Graphic 6">
            <a:extLst>
              <a:ext uri="{FF2B5EF4-FFF2-40B4-BE49-F238E27FC236}">
                <a16:creationId xmlns:a16="http://schemas.microsoft.com/office/drawing/2014/main" id="{012F66CB-D3CB-1205-4A26-3E7E34396C0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80206" y="2204010"/>
            <a:ext cx="2154557" cy="2154557"/>
          </a:xfrm>
          <a:prstGeom prst="rect">
            <a:avLst/>
          </a:prstGeom>
        </p:spPr>
      </p:pic>
      <p:sp>
        <p:nvSpPr>
          <p:cNvPr id="8" name="Title 1">
            <a:extLst>
              <a:ext uri="{FF2B5EF4-FFF2-40B4-BE49-F238E27FC236}">
                <a16:creationId xmlns:a16="http://schemas.microsoft.com/office/drawing/2014/main" id="{1EB387D3-27CB-5455-98F3-9560A5F617A2}"/>
              </a:ext>
            </a:extLst>
          </p:cNvPr>
          <p:cNvSpPr>
            <a:spLocks noGrp="1"/>
          </p:cNvSpPr>
          <p:nvPr>
            <p:ph type="title"/>
          </p:nvPr>
        </p:nvSpPr>
        <p:spPr>
          <a:xfrm>
            <a:off x="5343751" y="1631138"/>
            <a:ext cx="4567520" cy="794278"/>
          </a:xfrm>
        </p:spPr>
        <p:txBody>
          <a:bodyPr>
            <a:noAutofit/>
          </a:bodyPr>
          <a:lstStyle/>
          <a:p>
            <a:r>
              <a:rPr lang="es-CO" dirty="0">
                <a:solidFill>
                  <a:schemeClr val="tx1">
                    <a:lumMod val="75000"/>
                    <a:lumOff val="25000"/>
                  </a:schemeClr>
                </a:solidFill>
                <a:latin typeface="Gilroy ExtraBold" panose="00000900000000000000" pitchFamily="50" charset="0"/>
              </a:rPr>
              <a:t>Contacto</a:t>
            </a:r>
          </a:p>
        </p:txBody>
      </p:sp>
      <p:sp>
        <p:nvSpPr>
          <p:cNvPr id="9" name="TextBox 8">
            <a:extLst>
              <a:ext uri="{FF2B5EF4-FFF2-40B4-BE49-F238E27FC236}">
                <a16:creationId xmlns:a16="http://schemas.microsoft.com/office/drawing/2014/main" id="{79FE3E98-A707-B479-9001-F4306EE90764}"/>
              </a:ext>
            </a:extLst>
          </p:cNvPr>
          <p:cNvSpPr txBox="1"/>
          <p:nvPr/>
        </p:nvSpPr>
        <p:spPr>
          <a:xfrm>
            <a:off x="5343751" y="2425417"/>
            <a:ext cx="5734763" cy="2554545"/>
          </a:xfrm>
          <a:prstGeom prst="rect">
            <a:avLst/>
          </a:prstGeom>
          <a:noFill/>
        </p:spPr>
        <p:txBody>
          <a:bodyPr wrap="square" rtlCol="0">
            <a:spAutoFit/>
          </a:bodyPr>
          <a:lstStyle/>
          <a:p>
            <a:pPr marL="0" marR="0" lvl="0" indent="0" algn="l" rtl="0">
              <a:lnSpc>
                <a:spcPct val="100000"/>
              </a:lnSpc>
              <a:spcBef>
                <a:spcPts val="600"/>
              </a:spcBef>
              <a:spcAft>
                <a:spcPts val="600"/>
              </a:spcAft>
              <a:buClr>
                <a:srgbClr val="000000"/>
              </a:buClr>
              <a:buSzPts val="2000"/>
              <a:buFont typeface="Arial"/>
              <a:buNone/>
            </a:pPr>
            <a:r>
              <a:rPr lang="es-ES" sz="2000" b="0" i="0" u="none" strike="noStrike" cap="none" dirty="0">
                <a:solidFill>
                  <a:srgbClr val="3F3F3F"/>
                </a:solidFill>
                <a:latin typeface="Gilroy Bold" panose="00000800000000000000" pitchFamily="50" charset="0"/>
                <a:ea typeface="Arial"/>
                <a:cs typeface="Arial"/>
                <a:sym typeface="Arial"/>
              </a:rPr>
              <a:t>Dirección de Experiencias y Relaciones de Confianza</a:t>
            </a:r>
            <a:endParaRPr lang="es-ES" sz="1400" b="0" i="0" u="none" strike="noStrike" cap="none" dirty="0">
              <a:solidFill>
                <a:srgbClr val="000000"/>
              </a:solidFill>
              <a:latin typeface="Gilroy Bold" panose="00000800000000000000" pitchFamily="50" charset="0"/>
              <a:ea typeface="Arial"/>
              <a:cs typeface="Arial"/>
              <a:sym typeface="Arial"/>
            </a:endParaRPr>
          </a:p>
          <a:p>
            <a:pPr marL="0" marR="0" lvl="0" indent="0" algn="l" rtl="0">
              <a:lnSpc>
                <a:spcPct val="100000"/>
              </a:lnSpc>
              <a:spcBef>
                <a:spcPts val="600"/>
              </a:spcBef>
              <a:spcAft>
                <a:spcPts val="600"/>
              </a:spcAft>
              <a:buClr>
                <a:srgbClr val="000000"/>
              </a:buClr>
              <a:buSzPts val="2000"/>
              <a:buFont typeface="Arial"/>
              <a:buNone/>
            </a:pPr>
            <a:r>
              <a:rPr lang="es-ES" sz="2000" b="0" i="0" u="none" strike="noStrike" cap="none" dirty="0">
                <a:solidFill>
                  <a:srgbClr val="3F3F3F"/>
                </a:solidFill>
                <a:latin typeface="Gilroy" panose="00000500000000000000" pitchFamily="50" charset="0"/>
                <a:ea typeface="Arial"/>
                <a:cs typeface="Arial"/>
                <a:sym typeface="Arial"/>
              </a:rPr>
              <a:t>Great Place to Work</a:t>
            </a:r>
            <a:r>
              <a:rPr lang="es-ES" sz="2000" b="0" i="0" u="none" strike="noStrike" cap="none" baseline="30000" dirty="0">
                <a:solidFill>
                  <a:srgbClr val="3F3F3F"/>
                </a:solidFill>
                <a:latin typeface="Gilroy" panose="00000500000000000000" pitchFamily="50" charset="0"/>
                <a:ea typeface="Arial"/>
                <a:cs typeface="Arial"/>
                <a:sym typeface="Arial"/>
              </a:rPr>
              <a:t>®</a:t>
            </a:r>
            <a:r>
              <a:rPr lang="es-ES" sz="2000" b="0" i="0" u="none" strike="noStrike" cap="none" dirty="0">
                <a:solidFill>
                  <a:srgbClr val="3F3F3F"/>
                </a:solidFill>
                <a:latin typeface="Gilroy" panose="00000500000000000000" pitchFamily="50" charset="0"/>
                <a:ea typeface="Arial"/>
                <a:cs typeface="Arial"/>
                <a:sym typeface="Arial"/>
              </a:rPr>
              <a:t> Colombia</a:t>
            </a:r>
            <a:endParaRPr lang="es-ES" sz="1400" b="0" i="0" u="none" strike="noStrike" cap="none" dirty="0">
              <a:solidFill>
                <a:srgbClr val="000000"/>
              </a:solidFill>
              <a:latin typeface="Gilroy" panose="00000500000000000000" pitchFamily="50" charset="0"/>
              <a:ea typeface="Arial"/>
              <a:cs typeface="Arial"/>
              <a:sym typeface="Arial"/>
            </a:endParaRPr>
          </a:p>
          <a:p>
            <a:pPr marL="0" marR="0" lvl="0" indent="0" algn="l" rtl="0">
              <a:lnSpc>
                <a:spcPct val="100000"/>
              </a:lnSpc>
              <a:spcBef>
                <a:spcPts val="600"/>
              </a:spcBef>
              <a:spcAft>
                <a:spcPts val="600"/>
              </a:spcAft>
              <a:buClr>
                <a:srgbClr val="000000"/>
              </a:buClr>
              <a:buSzPts val="2000"/>
              <a:buFont typeface="Arial"/>
              <a:buNone/>
            </a:pPr>
            <a:r>
              <a:rPr lang="es-ES" sz="2000" b="0" i="0" u="sng" strike="noStrike" cap="none" dirty="0">
                <a:solidFill>
                  <a:srgbClr val="30529E"/>
                </a:solidFill>
                <a:latin typeface="Gilroy" panose="00000500000000000000" pitchFamily="50" charset="0"/>
                <a:ea typeface="Arial"/>
                <a:cs typeface="Arial"/>
                <a:sym typeface="Arial"/>
                <a:hlinkClick r:id="rId6">
                  <a:extLst>
                    <a:ext uri="{A12FA001-AC4F-418D-AE19-62706E023703}">
                      <ahyp:hlinkClr xmlns:ahyp="http://schemas.microsoft.com/office/drawing/2018/hyperlinkcolor" val="tx"/>
                    </a:ext>
                  </a:extLst>
                </a:hlinkClick>
              </a:rPr>
              <a:t>andres.gutierrez@greatplacetowork.com</a:t>
            </a:r>
            <a:endParaRPr lang="es-ES" sz="2000" b="0" i="0" u="none" strike="noStrike" cap="none" dirty="0">
              <a:solidFill>
                <a:srgbClr val="30529E"/>
              </a:solidFill>
              <a:latin typeface="Gilroy" panose="00000500000000000000" pitchFamily="50" charset="0"/>
              <a:ea typeface="Arial"/>
              <a:cs typeface="Arial"/>
              <a:sym typeface="Arial"/>
            </a:endParaRPr>
          </a:p>
          <a:p>
            <a:pPr marL="0" marR="0" lvl="0" indent="0" algn="l" rtl="0">
              <a:lnSpc>
                <a:spcPct val="100000"/>
              </a:lnSpc>
              <a:spcBef>
                <a:spcPts val="600"/>
              </a:spcBef>
              <a:spcAft>
                <a:spcPts val="600"/>
              </a:spcAft>
              <a:buClr>
                <a:srgbClr val="000000"/>
              </a:buClr>
              <a:buSzPts val="2000"/>
              <a:buFont typeface="Arial"/>
              <a:buNone/>
            </a:pPr>
            <a:r>
              <a:rPr lang="es-ES" sz="2000" b="0" i="0" u="none" strike="noStrike" cap="none" dirty="0">
                <a:solidFill>
                  <a:srgbClr val="3F3F3F"/>
                </a:solidFill>
                <a:latin typeface="Gilroy" panose="00000500000000000000" pitchFamily="50" charset="0"/>
                <a:ea typeface="Arial"/>
                <a:cs typeface="Arial"/>
                <a:sym typeface="Arial"/>
              </a:rPr>
              <a:t>T: 3166253159</a:t>
            </a:r>
          </a:p>
          <a:p>
            <a:pPr marL="0" marR="0" lvl="0" indent="0" algn="l" rtl="0">
              <a:lnSpc>
                <a:spcPct val="100000"/>
              </a:lnSpc>
              <a:spcBef>
                <a:spcPts val="600"/>
              </a:spcBef>
              <a:spcAft>
                <a:spcPts val="600"/>
              </a:spcAft>
              <a:buClr>
                <a:srgbClr val="000000"/>
              </a:buClr>
              <a:buSzPts val="2000"/>
              <a:buFont typeface="Arial"/>
              <a:buNone/>
            </a:pPr>
            <a:r>
              <a:rPr lang="es-ES" sz="2000" b="0" i="0" u="none" strike="noStrike" cap="none" dirty="0">
                <a:solidFill>
                  <a:srgbClr val="3F3F3F"/>
                </a:solidFill>
                <a:latin typeface="Gilroy" panose="00000500000000000000" pitchFamily="50" charset="0"/>
                <a:ea typeface="Arial"/>
                <a:cs typeface="Arial"/>
                <a:sym typeface="Arial"/>
              </a:rPr>
              <a:t>Bogotá, Colombia</a:t>
            </a:r>
            <a:endParaRPr lang="en-US" dirty="0"/>
          </a:p>
        </p:txBody>
      </p:sp>
      <p:cxnSp>
        <p:nvCxnSpPr>
          <p:cNvPr id="3" name="Straight Connector 2">
            <a:extLst>
              <a:ext uri="{FF2B5EF4-FFF2-40B4-BE49-F238E27FC236}">
                <a16:creationId xmlns:a16="http://schemas.microsoft.com/office/drawing/2014/main" id="{0B9737FE-4E64-6239-496B-8969EFADEA33}"/>
              </a:ext>
            </a:extLst>
          </p:cNvPr>
          <p:cNvCxnSpPr/>
          <p:nvPr/>
        </p:nvCxnSpPr>
        <p:spPr>
          <a:xfrm>
            <a:off x="5190978" y="1505243"/>
            <a:ext cx="0" cy="353099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75273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FF077325-D548-ACE7-3AA3-48C5B4E2DA9F}"/>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0515" t="2602" r="12703" b="4185"/>
          <a:stretch/>
        </p:blipFill>
        <p:spPr>
          <a:xfrm>
            <a:off x="-203200" y="-2"/>
            <a:ext cx="12581467" cy="6976533"/>
          </a:xfrm>
          <a:prstGeom prst="rect">
            <a:avLst/>
          </a:prstGeom>
        </p:spPr>
      </p:pic>
      <p:sp>
        <p:nvSpPr>
          <p:cNvPr id="4" name="Rectangle 3">
            <a:extLst>
              <a:ext uri="{FF2B5EF4-FFF2-40B4-BE49-F238E27FC236}">
                <a16:creationId xmlns:a16="http://schemas.microsoft.com/office/drawing/2014/main" id="{905FBF41-9B19-69E2-5E39-88BF39A0030E}"/>
              </a:ext>
            </a:extLst>
          </p:cNvPr>
          <p:cNvSpPr/>
          <p:nvPr/>
        </p:nvSpPr>
        <p:spPr>
          <a:xfrm>
            <a:off x="655782" y="554182"/>
            <a:ext cx="10880436" cy="581890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808DEC38-BE8E-6EB8-3E5F-61BC1718ACF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481812" y="2187877"/>
            <a:ext cx="2802056" cy="2802056"/>
          </a:xfrm>
          <a:prstGeom prst="rect">
            <a:avLst/>
          </a:prstGeom>
        </p:spPr>
      </p:pic>
      <p:pic>
        <p:nvPicPr>
          <p:cNvPr id="6" name="Graphic 5">
            <a:extLst>
              <a:ext uri="{FF2B5EF4-FFF2-40B4-BE49-F238E27FC236}">
                <a16:creationId xmlns:a16="http://schemas.microsoft.com/office/drawing/2014/main" id="{F9D4ECD3-DC62-42B6-A0E8-37F7CD17BE9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447037" y="2019214"/>
            <a:ext cx="4763264" cy="3086272"/>
          </a:xfrm>
          <a:prstGeom prst="rect">
            <a:avLst/>
          </a:prstGeom>
        </p:spPr>
      </p:pic>
      <p:cxnSp>
        <p:nvCxnSpPr>
          <p:cNvPr id="8" name="Straight Connector 7">
            <a:extLst>
              <a:ext uri="{FF2B5EF4-FFF2-40B4-BE49-F238E27FC236}">
                <a16:creationId xmlns:a16="http://schemas.microsoft.com/office/drawing/2014/main" id="{D8BBE0D5-51F9-C2AC-DD50-15BFEECE1C84}"/>
              </a:ext>
            </a:extLst>
          </p:cNvPr>
          <p:cNvCxnSpPr/>
          <p:nvPr/>
        </p:nvCxnSpPr>
        <p:spPr>
          <a:xfrm flipV="1">
            <a:off x="6743700" y="1739900"/>
            <a:ext cx="0" cy="36449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59440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BBAA99BA-0181-CC88-C62F-D970CA7D3DEF}"/>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375" t="1765" r="11839" b="13459"/>
          <a:stretch/>
        </p:blipFill>
        <p:spPr>
          <a:xfrm>
            <a:off x="-298313" y="-143934"/>
            <a:ext cx="13012184" cy="7450667"/>
          </a:xfrm>
          <a:prstGeom prst="rect">
            <a:avLst/>
          </a:prstGeom>
        </p:spPr>
      </p:pic>
      <p:sp>
        <p:nvSpPr>
          <p:cNvPr id="2" name="Title 1">
            <a:extLst>
              <a:ext uri="{FF2B5EF4-FFF2-40B4-BE49-F238E27FC236}">
                <a16:creationId xmlns:a16="http://schemas.microsoft.com/office/drawing/2014/main" id="{0B0137A9-925A-D562-6C46-C8FDC4DC8B03}"/>
              </a:ext>
            </a:extLst>
          </p:cNvPr>
          <p:cNvSpPr>
            <a:spLocks noGrp="1"/>
          </p:cNvSpPr>
          <p:nvPr>
            <p:ph type="title"/>
          </p:nvPr>
        </p:nvSpPr>
        <p:spPr>
          <a:xfrm>
            <a:off x="1911880" y="365125"/>
            <a:ext cx="9186333" cy="1325563"/>
          </a:xfrm>
        </p:spPr>
        <p:txBody>
          <a:bodyPr/>
          <a:lstStyle/>
          <a:p>
            <a:r>
              <a:rPr lang="en-US" dirty="0">
                <a:solidFill>
                  <a:srgbClr val="30529E"/>
                </a:solidFill>
                <a:latin typeface="Gilroy ExtraBold" panose="00000900000000000000" pitchFamily="50" charset="0"/>
              </a:rPr>
              <a:t>¡</a:t>
            </a:r>
            <a:r>
              <a:rPr lang="en-US" dirty="0" err="1">
                <a:solidFill>
                  <a:srgbClr val="30529E"/>
                </a:solidFill>
                <a:latin typeface="Gilroy ExtraBold" panose="00000900000000000000" pitchFamily="50" charset="0"/>
              </a:rPr>
              <a:t>Felicitaciones</a:t>
            </a:r>
            <a:r>
              <a:rPr lang="en-US" dirty="0">
                <a:solidFill>
                  <a:srgbClr val="30529E"/>
                </a:solidFill>
                <a:latin typeface="Gilroy ExtraBold" panose="00000900000000000000" pitchFamily="50" charset="0"/>
              </a:rPr>
              <a:t>!</a:t>
            </a:r>
          </a:p>
        </p:txBody>
      </p:sp>
      <p:sp>
        <p:nvSpPr>
          <p:cNvPr id="4" name="TextBox 3">
            <a:extLst>
              <a:ext uri="{FF2B5EF4-FFF2-40B4-BE49-F238E27FC236}">
                <a16:creationId xmlns:a16="http://schemas.microsoft.com/office/drawing/2014/main" id="{71798645-C168-60AD-6639-E67B2B5E0507}"/>
              </a:ext>
            </a:extLst>
          </p:cNvPr>
          <p:cNvSpPr txBox="1"/>
          <p:nvPr/>
        </p:nvSpPr>
        <p:spPr>
          <a:xfrm>
            <a:off x="933254" y="1564028"/>
            <a:ext cx="10463751" cy="2893100"/>
          </a:xfrm>
          <a:prstGeom prst="rect">
            <a:avLst/>
          </a:prstGeom>
          <a:noFill/>
        </p:spPr>
        <p:txBody>
          <a:bodyPr wrap="square" rtlCol="0">
            <a:spAutoFit/>
          </a:bodyPr>
          <a:lstStyle/>
          <a:p>
            <a:pPr marL="0" lvl="0" indent="0" algn="l" rtl="0">
              <a:lnSpc>
                <a:spcPct val="90000"/>
              </a:lnSpc>
              <a:spcBef>
                <a:spcPts val="600"/>
              </a:spcBef>
              <a:spcAft>
                <a:spcPts val="600"/>
              </a:spcAft>
              <a:buSzPts val="2000"/>
              <a:buNone/>
            </a:pPr>
            <a:r>
              <a:rPr lang="es-ES" dirty="0">
                <a:solidFill>
                  <a:schemeClr val="tx1">
                    <a:lumMod val="85000"/>
                    <a:lumOff val="15000"/>
                  </a:schemeClr>
                </a:solidFill>
                <a:latin typeface="Gilroy" panose="00000500000000000000" pitchFamily="50" charset="0"/>
              </a:rPr>
              <a:t>Su organización será reconocida por </a:t>
            </a:r>
            <a:r>
              <a:rPr lang="es-ES" dirty="0">
                <a:solidFill>
                  <a:srgbClr val="42388E"/>
                </a:solidFill>
                <a:latin typeface="Gilroy ExtraBold" panose="00000900000000000000" pitchFamily="50" charset="0"/>
                <a:hlinkClick r:id="rId4">
                  <a:extLst>
                    <a:ext uri="{A12FA001-AC4F-418D-AE19-62706E023703}">
                      <ahyp:hlinkClr xmlns:ahyp="http://schemas.microsoft.com/office/drawing/2018/hyperlinkcolor" val="tx"/>
                    </a:ext>
                  </a:extLst>
                </a:hlinkClick>
              </a:rPr>
              <a:t>Great Place to Work</a:t>
            </a:r>
            <a:r>
              <a:rPr lang="es-ES" baseline="30000" dirty="0">
                <a:solidFill>
                  <a:srgbClr val="42388E"/>
                </a:solidFill>
                <a:latin typeface="Gilroy ExtraBold" panose="00000900000000000000" pitchFamily="50" charset="0"/>
                <a:hlinkClick r:id="rId4">
                  <a:extLst>
                    <a:ext uri="{A12FA001-AC4F-418D-AE19-62706E023703}">
                      <ahyp:hlinkClr xmlns:ahyp="http://schemas.microsoft.com/office/drawing/2018/hyperlinkcolor" val="tx"/>
                    </a:ext>
                  </a:extLst>
                </a:hlinkClick>
              </a:rPr>
              <a:t>®</a:t>
            </a:r>
            <a:r>
              <a:rPr lang="es-ES" dirty="0">
                <a:solidFill>
                  <a:srgbClr val="42388E"/>
                </a:solidFill>
                <a:latin typeface="Gilroy ExtraBold" panose="00000900000000000000" pitchFamily="50" charset="0"/>
                <a:hlinkClick r:id="rId4">
                  <a:extLst>
                    <a:ext uri="{A12FA001-AC4F-418D-AE19-62706E023703}">
                      <ahyp:hlinkClr xmlns:ahyp="http://schemas.microsoft.com/office/drawing/2018/hyperlinkcolor" val="tx"/>
                    </a:ext>
                  </a:extLst>
                </a:hlinkClick>
              </a:rPr>
              <a:t> </a:t>
            </a:r>
            <a:r>
              <a:rPr lang="es-ES" dirty="0">
                <a:solidFill>
                  <a:schemeClr val="tx1">
                    <a:lumMod val="85000"/>
                    <a:lumOff val="15000"/>
                  </a:schemeClr>
                </a:solidFill>
                <a:latin typeface="Gilroy" panose="00000500000000000000" pitchFamily="50" charset="0"/>
              </a:rPr>
              <a:t>como uno de </a:t>
            </a:r>
            <a:r>
              <a:rPr lang="es-ES" b="1" dirty="0">
                <a:solidFill>
                  <a:srgbClr val="42388E"/>
                </a:solidFill>
                <a:latin typeface="Gilroy ExtraBold" panose="00000900000000000000" pitchFamily="50" charset="0"/>
              </a:rPr>
              <a:t>“Los Mejores Lugares para Trabajar en Colombia, 2022”,</a:t>
            </a:r>
            <a:r>
              <a:rPr lang="es-ES" dirty="0">
                <a:solidFill>
                  <a:srgbClr val="42388E"/>
                </a:solidFill>
                <a:latin typeface="Gilroy ExtraBold" panose="00000900000000000000" pitchFamily="50" charset="0"/>
              </a:rPr>
              <a:t> </a:t>
            </a:r>
            <a:r>
              <a:rPr lang="es-ES" dirty="0">
                <a:solidFill>
                  <a:schemeClr val="tx1">
                    <a:lumMod val="85000"/>
                    <a:lumOff val="15000"/>
                  </a:schemeClr>
                </a:solidFill>
                <a:latin typeface="Gilroy" panose="00000500000000000000" pitchFamily="50" charset="0"/>
              </a:rPr>
              <a:t>en el marco de un evento presencial que se llevará a cabo el próximo </a:t>
            </a:r>
            <a:r>
              <a:rPr lang="es-ES" b="1" dirty="0">
                <a:solidFill>
                  <a:srgbClr val="42388E"/>
                </a:solidFill>
                <a:latin typeface="Gilroy ExtraBold" panose="00000900000000000000" pitchFamily="50" charset="0"/>
              </a:rPr>
              <a:t>miércoles 14 de diciembre</a:t>
            </a:r>
            <a:r>
              <a:rPr lang="es-ES" dirty="0">
                <a:solidFill>
                  <a:srgbClr val="42388E"/>
                </a:solidFill>
                <a:latin typeface="Gilroy ExtraBold" panose="00000900000000000000" pitchFamily="50" charset="0"/>
              </a:rPr>
              <a:t> </a:t>
            </a:r>
            <a:r>
              <a:rPr lang="es-ES" dirty="0">
                <a:solidFill>
                  <a:schemeClr val="tx1">
                    <a:lumMod val="85000"/>
                    <a:lumOff val="15000"/>
                  </a:schemeClr>
                </a:solidFill>
                <a:latin typeface="Gilroy" panose="00000500000000000000" pitchFamily="50" charset="0"/>
              </a:rPr>
              <a:t>en el </a:t>
            </a:r>
            <a:r>
              <a:rPr lang="es-ES" dirty="0">
                <a:solidFill>
                  <a:srgbClr val="42388E"/>
                </a:solidFill>
                <a:latin typeface="Gilroy ExtraBold" panose="00000900000000000000" pitchFamily="50" charset="0"/>
              </a:rPr>
              <a:t>Hotel Grand Hyatt en Bogotá a partir de las </a:t>
            </a:r>
            <a:r>
              <a:rPr lang="es-ES" b="1" dirty="0">
                <a:solidFill>
                  <a:srgbClr val="42388E"/>
                </a:solidFill>
                <a:latin typeface="Gilroy ExtraBold" panose="00000900000000000000" pitchFamily="50" charset="0"/>
              </a:rPr>
              <a:t>06:00 p.m.</a:t>
            </a:r>
          </a:p>
          <a:p>
            <a:pPr marL="0" lvl="0" indent="0" algn="l" rtl="0">
              <a:lnSpc>
                <a:spcPct val="90000"/>
              </a:lnSpc>
              <a:spcBef>
                <a:spcPts val="600"/>
              </a:spcBef>
              <a:spcAft>
                <a:spcPts val="600"/>
              </a:spcAft>
              <a:buSzPts val="2000"/>
              <a:buNone/>
            </a:pPr>
            <a:r>
              <a:rPr lang="es-ES" dirty="0">
                <a:solidFill>
                  <a:schemeClr val="tx1">
                    <a:lumMod val="85000"/>
                    <a:lumOff val="15000"/>
                  </a:schemeClr>
                </a:solidFill>
                <a:latin typeface="Gilroy" panose="00000500000000000000" pitchFamily="50" charset="0"/>
              </a:rPr>
              <a:t>Adicionalmente, contaremos con una publicación especial en Diario Portafolio que circulará a nivel nacional el día jueves 15 de diciembre. Lo invitamos a aprovechar esta oportunidad para resaltar y dar visibilidad a la organización como un Gran Lugar de Trabajo, destacando los factores que la diferencian</a:t>
            </a:r>
          </a:p>
          <a:p>
            <a:pPr marL="0" lvl="0" indent="0" algn="l" rtl="0">
              <a:lnSpc>
                <a:spcPct val="90000"/>
              </a:lnSpc>
              <a:spcBef>
                <a:spcPts val="600"/>
              </a:spcBef>
              <a:spcAft>
                <a:spcPts val="600"/>
              </a:spcAft>
              <a:buSzPts val="2000"/>
              <a:buNone/>
            </a:pPr>
            <a:r>
              <a:rPr lang="es-ES" dirty="0">
                <a:solidFill>
                  <a:schemeClr val="tx1">
                    <a:lumMod val="85000"/>
                    <a:lumOff val="15000"/>
                  </a:schemeClr>
                </a:solidFill>
                <a:latin typeface="Gilroy" panose="00000500000000000000" pitchFamily="50" charset="0"/>
              </a:rPr>
              <a:t>Habiendo alcanzado este importante logro, usted querrá celebrar junto a todos sus colaboradores, la organización y sus diferentes grupos de interés. Por ello, esperamos que esta sea una oportunidad para:</a:t>
            </a:r>
          </a:p>
        </p:txBody>
      </p:sp>
      <p:pic>
        <p:nvPicPr>
          <p:cNvPr id="14" name="Graphic 13">
            <a:extLst>
              <a:ext uri="{FF2B5EF4-FFF2-40B4-BE49-F238E27FC236}">
                <a16:creationId xmlns:a16="http://schemas.microsoft.com/office/drawing/2014/main" id="{7432883F-6FBE-3980-D4B4-1FD068DF173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3005225" y="438739"/>
            <a:ext cx="4726038" cy="6127951"/>
          </a:xfrm>
          <a:prstGeom prst="rect">
            <a:avLst/>
          </a:prstGeom>
        </p:spPr>
      </p:pic>
      <p:pic>
        <p:nvPicPr>
          <p:cNvPr id="7" name="Graphic 6">
            <a:extLst>
              <a:ext uri="{FF2B5EF4-FFF2-40B4-BE49-F238E27FC236}">
                <a16:creationId xmlns:a16="http://schemas.microsoft.com/office/drawing/2014/main" id="{B1244E81-C599-3362-1F55-8A8F57E387C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500" y="5856070"/>
            <a:ext cx="1519875" cy="938430"/>
          </a:xfrm>
          <a:prstGeom prst="rect">
            <a:avLst/>
          </a:prstGeom>
        </p:spPr>
      </p:pic>
      <p:sp>
        <p:nvSpPr>
          <p:cNvPr id="5" name="Google Shape;117;p2">
            <a:extLst>
              <a:ext uri="{FF2B5EF4-FFF2-40B4-BE49-F238E27FC236}">
                <a16:creationId xmlns:a16="http://schemas.microsoft.com/office/drawing/2014/main" id="{CEE6DDF4-D215-B9B8-EEA0-C88C6CC7D1BF}"/>
              </a:ext>
            </a:extLst>
          </p:cNvPr>
          <p:cNvSpPr txBox="1"/>
          <p:nvPr/>
        </p:nvSpPr>
        <p:spPr>
          <a:xfrm>
            <a:off x="1560217" y="5592531"/>
            <a:ext cx="2096948" cy="635829"/>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47269A"/>
              </a:buClr>
              <a:buSzPts val="1400"/>
              <a:buFont typeface="Arial"/>
              <a:buNone/>
            </a:pPr>
            <a:r>
              <a:rPr lang="es-CO" sz="1400" b="0" i="0" u="none" strike="noStrike" cap="none" dirty="0">
                <a:solidFill>
                  <a:schemeClr val="tx1">
                    <a:lumMod val="75000"/>
                    <a:lumOff val="25000"/>
                  </a:schemeClr>
                </a:solidFill>
                <a:latin typeface="Gilroy" panose="00000500000000000000" pitchFamily="50" charset="0"/>
                <a:ea typeface="Arial"/>
                <a:cs typeface="Arial" panose="020B0604020202020204" pitchFamily="34" charset="0"/>
                <a:sym typeface="Arial"/>
              </a:rPr>
              <a:t>Aumentar el reconocimiento de su cultura organizacional</a:t>
            </a:r>
          </a:p>
        </p:txBody>
      </p:sp>
      <p:sp>
        <p:nvSpPr>
          <p:cNvPr id="9" name="Google Shape;118;p2">
            <a:extLst>
              <a:ext uri="{FF2B5EF4-FFF2-40B4-BE49-F238E27FC236}">
                <a16:creationId xmlns:a16="http://schemas.microsoft.com/office/drawing/2014/main" id="{63A2D834-1D92-135B-5E17-3342218C192A}"/>
              </a:ext>
            </a:extLst>
          </p:cNvPr>
          <p:cNvSpPr txBox="1"/>
          <p:nvPr/>
        </p:nvSpPr>
        <p:spPr>
          <a:xfrm>
            <a:off x="4002706" y="5592531"/>
            <a:ext cx="2302948" cy="635829"/>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47269A"/>
              </a:buClr>
              <a:buSzPts val="1400"/>
              <a:buFont typeface="Arial"/>
              <a:buNone/>
            </a:pPr>
            <a:r>
              <a:rPr lang="es-CO" sz="1400" b="0" i="0" u="none" strike="noStrike" cap="none" dirty="0">
                <a:solidFill>
                  <a:schemeClr val="tx1">
                    <a:lumMod val="75000"/>
                    <a:lumOff val="25000"/>
                  </a:schemeClr>
                </a:solidFill>
                <a:latin typeface="Gilroy" panose="00000500000000000000" pitchFamily="50" charset="0"/>
                <a:ea typeface="Arial"/>
                <a:cs typeface="Arial" panose="020B0604020202020204" pitchFamily="34" charset="0"/>
                <a:sym typeface="Arial"/>
              </a:rPr>
              <a:t>Elevar los niveles de compromiso y orgullo en sus equipos de trabajo</a:t>
            </a:r>
          </a:p>
        </p:txBody>
      </p:sp>
      <p:sp>
        <p:nvSpPr>
          <p:cNvPr id="11" name="Google Shape;120;p2">
            <a:extLst>
              <a:ext uri="{FF2B5EF4-FFF2-40B4-BE49-F238E27FC236}">
                <a16:creationId xmlns:a16="http://schemas.microsoft.com/office/drawing/2014/main" id="{6F5DC396-7DAB-BC6C-FE71-819173CDB944}"/>
              </a:ext>
            </a:extLst>
          </p:cNvPr>
          <p:cNvSpPr txBox="1"/>
          <p:nvPr/>
        </p:nvSpPr>
        <p:spPr>
          <a:xfrm>
            <a:off x="6651195" y="5592531"/>
            <a:ext cx="1785698" cy="635829"/>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47269A"/>
              </a:buClr>
              <a:buSzPts val="1400"/>
              <a:buFont typeface="Arial"/>
              <a:buNone/>
            </a:pPr>
            <a:r>
              <a:rPr lang="es-CO" sz="1400" b="0" i="0" u="none" strike="noStrike" cap="none" dirty="0">
                <a:solidFill>
                  <a:schemeClr val="tx1">
                    <a:lumMod val="75000"/>
                    <a:lumOff val="25000"/>
                  </a:schemeClr>
                </a:solidFill>
                <a:latin typeface="Gilroy" panose="00000500000000000000" pitchFamily="50" charset="0"/>
                <a:ea typeface="Arial"/>
                <a:cs typeface="Arial" panose="020B0604020202020204" pitchFamily="34" charset="0"/>
                <a:sym typeface="Arial"/>
              </a:rPr>
              <a:t>Fortalecer el posicionamiento de su marca</a:t>
            </a:r>
          </a:p>
        </p:txBody>
      </p:sp>
      <p:sp>
        <p:nvSpPr>
          <p:cNvPr id="15" name="Google Shape;122;p2">
            <a:extLst>
              <a:ext uri="{FF2B5EF4-FFF2-40B4-BE49-F238E27FC236}">
                <a16:creationId xmlns:a16="http://schemas.microsoft.com/office/drawing/2014/main" id="{DF895874-D8B3-6778-CC25-43FA91699738}"/>
              </a:ext>
            </a:extLst>
          </p:cNvPr>
          <p:cNvSpPr txBox="1"/>
          <p:nvPr/>
        </p:nvSpPr>
        <p:spPr>
          <a:xfrm>
            <a:off x="8782433" y="5592531"/>
            <a:ext cx="2315780" cy="635829"/>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47269A"/>
              </a:buClr>
              <a:buSzPts val="1400"/>
              <a:buFont typeface="Arial"/>
              <a:buNone/>
            </a:pPr>
            <a:r>
              <a:rPr lang="es-CO" sz="1400" b="0" i="0" u="none" strike="noStrike" cap="none" dirty="0">
                <a:solidFill>
                  <a:schemeClr val="tx1">
                    <a:lumMod val="75000"/>
                    <a:lumOff val="25000"/>
                  </a:schemeClr>
                </a:solidFill>
                <a:latin typeface="Gilroy" panose="00000500000000000000" pitchFamily="50" charset="0"/>
                <a:ea typeface="Arial"/>
                <a:cs typeface="Arial" panose="020B0604020202020204" pitchFamily="34" charset="0"/>
                <a:sym typeface="Arial"/>
              </a:rPr>
              <a:t>Atraer y retener los mejores talentos del mercado</a:t>
            </a:r>
          </a:p>
        </p:txBody>
      </p:sp>
      <p:pic>
        <p:nvPicPr>
          <p:cNvPr id="18" name="Graphic 17">
            <a:extLst>
              <a:ext uri="{FF2B5EF4-FFF2-40B4-BE49-F238E27FC236}">
                <a16:creationId xmlns:a16="http://schemas.microsoft.com/office/drawing/2014/main" id="{5775FC75-EEB5-368E-ED41-51F8EDF580C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193124" y="4678617"/>
            <a:ext cx="831133" cy="831133"/>
          </a:xfrm>
          <a:prstGeom prst="rect">
            <a:avLst/>
          </a:prstGeom>
        </p:spPr>
      </p:pic>
      <p:pic>
        <p:nvPicPr>
          <p:cNvPr id="21" name="Graphic 20">
            <a:extLst>
              <a:ext uri="{FF2B5EF4-FFF2-40B4-BE49-F238E27FC236}">
                <a16:creationId xmlns:a16="http://schemas.microsoft.com/office/drawing/2014/main" id="{33A9B505-1B39-8761-90AA-15E639CDDE2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702167" y="4674680"/>
            <a:ext cx="682509" cy="835070"/>
          </a:xfrm>
          <a:prstGeom prst="rect">
            <a:avLst/>
          </a:prstGeom>
        </p:spPr>
      </p:pic>
      <p:pic>
        <p:nvPicPr>
          <p:cNvPr id="24" name="Graphic 23">
            <a:extLst>
              <a:ext uri="{FF2B5EF4-FFF2-40B4-BE49-F238E27FC236}">
                <a16:creationId xmlns:a16="http://schemas.microsoft.com/office/drawing/2014/main" id="{86880077-1E1F-BBE6-F43C-C38D9D64BE5C}"/>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094175" y="4573236"/>
            <a:ext cx="899738" cy="899738"/>
          </a:xfrm>
          <a:prstGeom prst="rect">
            <a:avLst/>
          </a:prstGeom>
        </p:spPr>
      </p:pic>
      <p:pic>
        <p:nvPicPr>
          <p:cNvPr id="27" name="Graphic 26">
            <a:extLst>
              <a:ext uri="{FF2B5EF4-FFF2-40B4-BE49-F238E27FC236}">
                <a16:creationId xmlns:a16="http://schemas.microsoft.com/office/drawing/2014/main" id="{DCA4A8C5-56AF-8E52-C6D0-3791EDC8355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581581" y="4646732"/>
            <a:ext cx="598456" cy="844629"/>
          </a:xfrm>
          <a:prstGeom prst="rect">
            <a:avLst/>
          </a:prstGeom>
        </p:spPr>
      </p:pic>
      <p:pic>
        <p:nvPicPr>
          <p:cNvPr id="31" name="Graphic 30">
            <a:extLst>
              <a:ext uri="{FF2B5EF4-FFF2-40B4-BE49-F238E27FC236}">
                <a16:creationId xmlns:a16="http://schemas.microsoft.com/office/drawing/2014/main" id="{4B110BEF-5678-16A8-E955-E1364E9AEA29}"/>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77344" y="617145"/>
            <a:ext cx="781665" cy="795813"/>
          </a:xfrm>
          <a:prstGeom prst="rect">
            <a:avLst/>
          </a:prstGeom>
        </p:spPr>
      </p:pic>
    </p:spTree>
    <p:extLst>
      <p:ext uri="{BB962C8B-B14F-4D97-AF65-F5344CB8AC3E}">
        <p14:creationId xmlns:p14="http://schemas.microsoft.com/office/powerpoint/2010/main" val="1539486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04BC5FDA-53A5-C328-50A8-9E5C4F4ADF84}"/>
              </a:ext>
            </a:extLst>
          </p:cNvPr>
          <p:cNvPicPr>
            <a:picLocks noGrp="1" noRot="1" noChangeAspect="1" noMove="1" noResize="1" noEditPoints="1" noAdjustHandles="1" noChangeArrowheads="1" noChangeShapeType="1" noCrop="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251" r="5861" b="7230"/>
          <a:stretch/>
        </p:blipFill>
        <p:spPr>
          <a:xfrm>
            <a:off x="-172948" y="-79086"/>
            <a:ext cx="12390120" cy="7075170"/>
          </a:xfrm>
          <a:prstGeom prst="rect">
            <a:avLst/>
          </a:prstGeom>
        </p:spPr>
      </p:pic>
      <p:pic>
        <p:nvPicPr>
          <p:cNvPr id="30" name="Graphic 29">
            <a:extLst>
              <a:ext uri="{FF2B5EF4-FFF2-40B4-BE49-F238E27FC236}">
                <a16:creationId xmlns:a16="http://schemas.microsoft.com/office/drawing/2014/main" id="{BDA2C086-C584-ACE0-0B57-D1502821491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83792" y="604620"/>
            <a:ext cx="468778" cy="650774"/>
          </a:xfrm>
          <a:prstGeom prst="rect">
            <a:avLst/>
          </a:prstGeom>
        </p:spPr>
      </p:pic>
      <p:pic>
        <p:nvPicPr>
          <p:cNvPr id="13" name="Graphic 12">
            <a:extLst>
              <a:ext uri="{FF2B5EF4-FFF2-40B4-BE49-F238E27FC236}">
                <a16:creationId xmlns:a16="http://schemas.microsoft.com/office/drawing/2014/main" id="{92281914-BC76-047C-1882-2C27ED53001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98845" y="-387618"/>
            <a:ext cx="4028606" cy="3122864"/>
          </a:xfrm>
          <a:prstGeom prst="rect">
            <a:avLst/>
          </a:prstGeom>
        </p:spPr>
      </p:pic>
      <p:pic>
        <p:nvPicPr>
          <p:cNvPr id="5" name="Graphic 4">
            <a:extLst>
              <a:ext uri="{FF2B5EF4-FFF2-40B4-BE49-F238E27FC236}">
                <a16:creationId xmlns:a16="http://schemas.microsoft.com/office/drawing/2014/main" id="{39635CF2-EE4B-8A29-0E56-4B78E4AF9F1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0" y="5919570"/>
            <a:ext cx="1519875" cy="938430"/>
          </a:xfrm>
          <a:prstGeom prst="rect">
            <a:avLst/>
          </a:prstGeom>
        </p:spPr>
      </p:pic>
      <p:sp>
        <p:nvSpPr>
          <p:cNvPr id="7" name="Title 1">
            <a:extLst>
              <a:ext uri="{FF2B5EF4-FFF2-40B4-BE49-F238E27FC236}">
                <a16:creationId xmlns:a16="http://schemas.microsoft.com/office/drawing/2014/main" id="{912E32A7-CC66-A9BB-2706-9E8147A01A8D}"/>
              </a:ext>
            </a:extLst>
          </p:cNvPr>
          <p:cNvSpPr>
            <a:spLocks noGrp="1"/>
          </p:cNvSpPr>
          <p:nvPr>
            <p:ph type="title"/>
          </p:nvPr>
        </p:nvSpPr>
        <p:spPr>
          <a:xfrm>
            <a:off x="1746899" y="365125"/>
            <a:ext cx="9186333" cy="1325563"/>
          </a:xfrm>
        </p:spPr>
        <p:txBody>
          <a:bodyPr/>
          <a:lstStyle/>
          <a:p>
            <a:r>
              <a:rPr lang="es-CO" dirty="0">
                <a:solidFill>
                  <a:srgbClr val="30529E"/>
                </a:solidFill>
                <a:latin typeface="Gilroy ExtraBold" panose="00000900000000000000" pitchFamily="50" charset="0"/>
              </a:rPr>
              <a:t>Visibilidad y Posicionamiento</a:t>
            </a:r>
          </a:p>
        </p:txBody>
      </p:sp>
      <p:sp>
        <p:nvSpPr>
          <p:cNvPr id="12" name="TextBox 11">
            <a:extLst>
              <a:ext uri="{FF2B5EF4-FFF2-40B4-BE49-F238E27FC236}">
                <a16:creationId xmlns:a16="http://schemas.microsoft.com/office/drawing/2014/main" id="{5AEFDF3E-737D-6CD6-6167-3257D33F4016}"/>
              </a:ext>
            </a:extLst>
          </p:cNvPr>
          <p:cNvSpPr txBox="1"/>
          <p:nvPr/>
        </p:nvSpPr>
        <p:spPr>
          <a:xfrm>
            <a:off x="933255" y="1564028"/>
            <a:ext cx="10242746" cy="3170099"/>
          </a:xfrm>
          <a:prstGeom prst="rect">
            <a:avLst/>
          </a:prstGeom>
          <a:noFill/>
        </p:spPr>
        <p:txBody>
          <a:bodyPr wrap="square" rtlCol="0">
            <a:spAutoFit/>
          </a:bodyPr>
          <a:lstStyle/>
          <a:p>
            <a:pPr marL="0" lvl="0" indent="0" algn="l" rtl="0">
              <a:spcBef>
                <a:spcPts val="600"/>
              </a:spcBef>
              <a:spcAft>
                <a:spcPts val="600"/>
              </a:spcAft>
              <a:buSzPts val="2000"/>
              <a:buNone/>
            </a:pPr>
            <a:r>
              <a:rPr lang="es-ES" dirty="0">
                <a:solidFill>
                  <a:schemeClr val="tx1">
                    <a:lumMod val="75000"/>
                    <a:lumOff val="25000"/>
                  </a:schemeClr>
                </a:solidFill>
                <a:latin typeface="Gilroy" panose="00000500000000000000" pitchFamily="50" charset="0"/>
              </a:rPr>
              <a:t>A parte del alcance y visibilidad que tendrá su reconocimiento en el evento y la publicación del ranking, es muy importante que explote sus propios canales de comunicación para darle mayor difusión y posicionamiento a la organización. Así esto, teniendo en cuenta que los medios digitales se han convertido en el </a:t>
            </a:r>
            <a:r>
              <a:rPr lang="es-ES" b="1" dirty="0">
                <a:solidFill>
                  <a:srgbClr val="30529E"/>
                </a:solidFill>
                <a:latin typeface="Gilroy ExtraBold" panose="00000900000000000000" pitchFamily="50" charset="0"/>
              </a:rPr>
              <a:t>principal canal</a:t>
            </a:r>
            <a:r>
              <a:rPr lang="es-ES" dirty="0">
                <a:solidFill>
                  <a:srgbClr val="30529E"/>
                </a:solidFill>
                <a:latin typeface="Gilroy ExtraBold" panose="00000900000000000000" pitchFamily="50" charset="0"/>
              </a:rPr>
              <a:t> </a:t>
            </a:r>
            <a:r>
              <a:rPr lang="es-ES" dirty="0">
                <a:solidFill>
                  <a:schemeClr val="tx1">
                    <a:lumMod val="75000"/>
                    <a:lumOff val="25000"/>
                  </a:schemeClr>
                </a:solidFill>
                <a:latin typeface="Gilroy" panose="00000500000000000000" pitchFamily="50" charset="0"/>
              </a:rPr>
              <a:t>entre organizaciones, personas y la sociedad en general, es de suma importancia aprovecharlos para comunicar y compartir su reconocimiento</a:t>
            </a:r>
          </a:p>
          <a:p>
            <a:pPr marL="0" lvl="0" indent="0" algn="l" rtl="0">
              <a:spcBef>
                <a:spcPts val="600"/>
              </a:spcBef>
              <a:spcAft>
                <a:spcPts val="600"/>
              </a:spcAft>
              <a:buSzPts val="2000"/>
              <a:buNone/>
            </a:pPr>
            <a:r>
              <a:rPr lang="es-ES" dirty="0">
                <a:solidFill>
                  <a:schemeClr val="tx1">
                    <a:lumMod val="75000"/>
                    <a:lumOff val="25000"/>
                  </a:schemeClr>
                </a:solidFill>
                <a:latin typeface="Gilroy" panose="00000500000000000000" pitchFamily="50" charset="0"/>
              </a:rPr>
              <a:t>Por ello, los animamos a hacer uso de estos para comunicar a sus diferentes grupos de interés, su logro</a:t>
            </a:r>
          </a:p>
          <a:p>
            <a:pPr marL="0" lvl="0" indent="0" algn="l" rtl="0">
              <a:spcBef>
                <a:spcPts val="600"/>
              </a:spcBef>
              <a:spcAft>
                <a:spcPts val="600"/>
              </a:spcAft>
              <a:buSzPts val="2000"/>
              <a:buNone/>
            </a:pPr>
            <a:r>
              <a:rPr lang="es-ES" dirty="0">
                <a:solidFill>
                  <a:schemeClr val="tx1">
                    <a:lumMod val="75000"/>
                    <a:lumOff val="25000"/>
                  </a:schemeClr>
                </a:solidFill>
                <a:latin typeface="Gilroy" panose="00000500000000000000" pitchFamily="50" charset="0"/>
              </a:rPr>
              <a:t>Estas son algunas de las redes sociales más populares en Colombia y que no puede dejar de considerar dentro de su estrategia:</a:t>
            </a:r>
          </a:p>
        </p:txBody>
      </p:sp>
      <p:pic>
        <p:nvPicPr>
          <p:cNvPr id="15" name="Graphic 14">
            <a:extLst>
              <a:ext uri="{FF2B5EF4-FFF2-40B4-BE49-F238E27FC236}">
                <a16:creationId xmlns:a16="http://schemas.microsoft.com/office/drawing/2014/main" id="{DEE891ED-A1A6-E7C8-FC23-EA6C3EAFDC2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746899" y="5004319"/>
            <a:ext cx="874004" cy="617948"/>
          </a:xfrm>
          <a:prstGeom prst="rect">
            <a:avLst/>
          </a:prstGeom>
        </p:spPr>
      </p:pic>
      <p:pic>
        <p:nvPicPr>
          <p:cNvPr id="17" name="Graphic 16">
            <a:extLst>
              <a:ext uri="{FF2B5EF4-FFF2-40B4-BE49-F238E27FC236}">
                <a16:creationId xmlns:a16="http://schemas.microsoft.com/office/drawing/2014/main" id="{CD812868-9441-BF5F-A703-0B8686D8A97E}"/>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104159" y="4910646"/>
            <a:ext cx="795605" cy="795605"/>
          </a:xfrm>
          <a:prstGeom prst="rect">
            <a:avLst/>
          </a:prstGeom>
        </p:spPr>
      </p:pic>
      <p:pic>
        <p:nvPicPr>
          <p:cNvPr id="19" name="Graphic 18">
            <a:extLst>
              <a:ext uri="{FF2B5EF4-FFF2-40B4-BE49-F238E27FC236}">
                <a16:creationId xmlns:a16="http://schemas.microsoft.com/office/drawing/2014/main" id="{E2633C8D-F601-15D0-EA5E-C49AD4896019}"/>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383020" y="4894055"/>
            <a:ext cx="795605" cy="795605"/>
          </a:xfrm>
          <a:prstGeom prst="rect">
            <a:avLst/>
          </a:prstGeom>
        </p:spPr>
      </p:pic>
      <p:pic>
        <p:nvPicPr>
          <p:cNvPr id="23" name="Graphic 22">
            <a:extLst>
              <a:ext uri="{FF2B5EF4-FFF2-40B4-BE49-F238E27FC236}">
                <a16:creationId xmlns:a16="http://schemas.microsoft.com/office/drawing/2014/main" id="{DCAA8C3D-7983-D880-F5C3-BF8FF3C48D4D}"/>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5661881" y="4806717"/>
            <a:ext cx="882943" cy="882943"/>
          </a:xfrm>
          <a:prstGeom prst="rect">
            <a:avLst/>
          </a:prstGeom>
        </p:spPr>
      </p:pic>
      <p:pic>
        <p:nvPicPr>
          <p:cNvPr id="26" name="Graphic 25">
            <a:extLst>
              <a:ext uri="{FF2B5EF4-FFF2-40B4-BE49-F238E27FC236}">
                <a16:creationId xmlns:a16="http://schemas.microsoft.com/office/drawing/2014/main" id="{7329A24F-C0E2-F6C6-53E1-84A4CC86E9C3}"/>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7028080" y="4823308"/>
            <a:ext cx="882943" cy="882943"/>
          </a:xfrm>
          <a:prstGeom prst="rect">
            <a:avLst/>
          </a:prstGeom>
        </p:spPr>
      </p:pic>
      <p:pic>
        <p:nvPicPr>
          <p:cNvPr id="28" name="Graphic 27">
            <a:extLst>
              <a:ext uri="{FF2B5EF4-FFF2-40B4-BE49-F238E27FC236}">
                <a16:creationId xmlns:a16="http://schemas.microsoft.com/office/drawing/2014/main" id="{CAA9FF8B-2E6A-87D8-BC3C-FA3B118CD5A8}"/>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394279" y="4878350"/>
            <a:ext cx="793598" cy="794677"/>
          </a:xfrm>
          <a:prstGeom prst="rect">
            <a:avLst/>
          </a:prstGeom>
        </p:spPr>
      </p:pic>
      <p:pic>
        <p:nvPicPr>
          <p:cNvPr id="31" name="Graphic 30">
            <a:extLst>
              <a:ext uri="{FF2B5EF4-FFF2-40B4-BE49-F238E27FC236}">
                <a16:creationId xmlns:a16="http://schemas.microsoft.com/office/drawing/2014/main" id="{E9CA054F-9CBB-B661-CF63-6464EBA77AB4}"/>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9671132" y="4965677"/>
            <a:ext cx="656590" cy="656590"/>
          </a:xfrm>
          <a:prstGeom prst="rect">
            <a:avLst/>
          </a:prstGeom>
        </p:spPr>
      </p:pic>
    </p:spTree>
    <p:extLst>
      <p:ext uri="{BB962C8B-B14F-4D97-AF65-F5344CB8AC3E}">
        <p14:creationId xmlns:p14="http://schemas.microsoft.com/office/powerpoint/2010/main" val="35143202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720DBD76-5089-F36E-C02B-9EF99EC00AB3}"/>
              </a:ext>
            </a:extLst>
          </p:cNvPr>
          <p:cNvPicPr>
            <a:picLocks noGrp="1" noRot="1" noChangeAspect="1" noMove="1" noResize="1" noEditPoints="1" noAdjustHandles="1" noChangeArrowheads="1" noChangeShapeType="1" noCrop="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368" b="35809"/>
          <a:stretch/>
        </p:blipFill>
        <p:spPr>
          <a:xfrm>
            <a:off x="-864814" y="-152399"/>
            <a:ext cx="14752182" cy="7113642"/>
          </a:xfrm>
          <a:prstGeom prst="rect">
            <a:avLst/>
          </a:prstGeom>
        </p:spPr>
      </p:pic>
      <p:sp>
        <p:nvSpPr>
          <p:cNvPr id="10" name="Title 1">
            <a:extLst>
              <a:ext uri="{FF2B5EF4-FFF2-40B4-BE49-F238E27FC236}">
                <a16:creationId xmlns:a16="http://schemas.microsoft.com/office/drawing/2014/main" id="{BACAA912-A869-E6FB-C620-2D0B03AB9993}"/>
              </a:ext>
            </a:extLst>
          </p:cNvPr>
          <p:cNvSpPr>
            <a:spLocks noGrp="1"/>
          </p:cNvSpPr>
          <p:nvPr>
            <p:ph type="title"/>
          </p:nvPr>
        </p:nvSpPr>
        <p:spPr>
          <a:xfrm>
            <a:off x="5720309" y="1011953"/>
            <a:ext cx="5271345" cy="1325563"/>
          </a:xfrm>
        </p:spPr>
        <p:txBody>
          <a:bodyPr/>
          <a:lstStyle/>
          <a:p>
            <a:r>
              <a:rPr lang="es-CO" dirty="0">
                <a:solidFill>
                  <a:srgbClr val="30529E"/>
                </a:solidFill>
                <a:latin typeface="Gilroy ExtraBold" panose="00000900000000000000" pitchFamily="50" charset="0"/>
              </a:rPr>
              <a:t>¿Qué puede hacer en redes sociales?</a:t>
            </a:r>
          </a:p>
        </p:txBody>
      </p:sp>
      <p:sp>
        <p:nvSpPr>
          <p:cNvPr id="11" name="TextBox 10">
            <a:extLst>
              <a:ext uri="{FF2B5EF4-FFF2-40B4-BE49-F238E27FC236}">
                <a16:creationId xmlns:a16="http://schemas.microsoft.com/office/drawing/2014/main" id="{AAE9C4F8-C372-9CB7-CFBE-BCA70C3A29E0}"/>
              </a:ext>
            </a:extLst>
          </p:cNvPr>
          <p:cNvSpPr txBox="1"/>
          <p:nvPr/>
        </p:nvSpPr>
        <p:spPr>
          <a:xfrm>
            <a:off x="5032103" y="2349362"/>
            <a:ext cx="5591335" cy="3570208"/>
          </a:xfrm>
          <a:prstGeom prst="rect">
            <a:avLst/>
          </a:prstGeom>
          <a:noFill/>
        </p:spPr>
        <p:txBody>
          <a:bodyPr wrap="square" rtlCol="0">
            <a:spAutoFit/>
          </a:bodyPr>
          <a:lstStyle/>
          <a:p>
            <a:pPr marL="0" lvl="0" indent="0" algn="l" rtl="0">
              <a:spcBef>
                <a:spcPts val="600"/>
              </a:spcBef>
              <a:spcAft>
                <a:spcPts val="600"/>
              </a:spcAft>
              <a:buSzPts val="2000"/>
              <a:buNone/>
            </a:pPr>
            <a:r>
              <a:rPr lang="es-ES" dirty="0">
                <a:solidFill>
                  <a:schemeClr val="tx1">
                    <a:lumMod val="75000"/>
                    <a:lumOff val="25000"/>
                  </a:schemeClr>
                </a:solidFill>
                <a:latin typeface="Gilroy" panose="00000500000000000000" pitchFamily="50" charset="0"/>
              </a:rPr>
              <a:t>Desarrollar campañas de contenido digital, que sean acordes a nuestra marca y que generen un gran impacto, además de requerir alta dosis de creatividad, deben contemplar un </a:t>
            </a:r>
            <a:r>
              <a:rPr lang="es-ES" dirty="0">
                <a:solidFill>
                  <a:srgbClr val="30529E"/>
                </a:solidFill>
                <a:latin typeface="Gilroy ExtraBold" panose="00000900000000000000" pitchFamily="50" charset="0"/>
              </a:rPr>
              <a:t>objetivo (ya sea alcance, </a:t>
            </a:r>
            <a:r>
              <a:rPr lang="es-ES" i="1" dirty="0" err="1">
                <a:solidFill>
                  <a:srgbClr val="30529E"/>
                </a:solidFill>
                <a:latin typeface="Gilroy ExtraBold" panose="00000900000000000000" pitchFamily="50" charset="0"/>
              </a:rPr>
              <a:t>engagement</a:t>
            </a:r>
            <a:r>
              <a:rPr lang="es-ES" i="1" dirty="0">
                <a:solidFill>
                  <a:srgbClr val="30529E"/>
                </a:solidFill>
                <a:latin typeface="Gilroy ExtraBold" panose="00000900000000000000" pitchFamily="50" charset="0"/>
              </a:rPr>
              <a:t> </a:t>
            </a:r>
            <a:r>
              <a:rPr lang="es-ES" dirty="0">
                <a:solidFill>
                  <a:srgbClr val="30529E"/>
                </a:solidFill>
                <a:latin typeface="Gilroy ExtraBold" panose="00000900000000000000" pitchFamily="50" charset="0"/>
              </a:rPr>
              <a:t>o </a:t>
            </a:r>
            <a:r>
              <a:rPr lang="es-ES" i="1" dirty="0" err="1">
                <a:solidFill>
                  <a:srgbClr val="30529E"/>
                </a:solidFill>
                <a:latin typeface="Gilroy ExtraBold" panose="00000900000000000000" pitchFamily="50" charset="0"/>
              </a:rPr>
              <a:t>click</a:t>
            </a:r>
            <a:r>
              <a:rPr lang="es-ES" i="1" dirty="0">
                <a:solidFill>
                  <a:srgbClr val="30529E"/>
                </a:solidFill>
                <a:latin typeface="Gilroy ExtraBold" panose="00000900000000000000" pitchFamily="50" charset="0"/>
              </a:rPr>
              <a:t> to site</a:t>
            </a:r>
            <a:r>
              <a:rPr lang="es-ES" dirty="0">
                <a:solidFill>
                  <a:srgbClr val="30529E"/>
                </a:solidFill>
                <a:latin typeface="Gilroy ExtraBold" panose="00000900000000000000" pitchFamily="50" charset="0"/>
              </a:rPr>
              <a:t>) </a:t>
            </a:r>
            <a:r>
              <a:rPr lang="es-ES" dirty="0">
                <a:solidFill>
                  <a:schemeClr val="tx1">
                    <a:lumMod val="75000"/>
                    <a:lumOff val="25000"/>
                  </a:schemeClr>
                </a:solidFill>
                <a:latin typeface="Gilroy" panose="00000500000000000000" pitchFamily="50" charset="0"/>
              </a:rPr>
              <a:t>y contar con los canales y formatos adecuados, los cuales parten del comportamiento de las audiencias </a:t>
            </a:r>
            <a:br>
              <a:rPr lang="es-ES" dirty="0">
                <a:solidFill>
                  <a:schemeClr val="tx1">
                    <a:lumMod val="75000"/>
                    <a:lumOff val="25000"/>
                  </a:schemeClr>
                </a:solidFill>
                <a:latin typeface="Gilroy" panose="00000500000000000000" pitchFamily="50" charset="0"/>
              </a:rPr>
            </a:br>
            <a:r>
              <a:rPr lang="es-ES" dirty="0">
                <a:solidFill>
                  <a:schemeClr val="tx1">
                    <a:lumMod val="75000"/>
                    <a:lumOff val="25000"/>
                  </a:schemeClr>
                </a:solidFill>
                <a:latin typeface="Gilroy" panose="00000500000000000000" pitchFamily="50" charset="0"/>
              </a:rPr>
              <a:t>y de las tendencias</a:t>
            </a:r>
          </a:p>
          <a:p>
            <a:pPr marL="0" lvl="0" indent="0" algn="l" rtl="0">
              <a:spcBef>
                <a:spcPts val="600"/>
              </a:spcBef>
              <a:spcAft>
                <a:spcPts val="600"/>
              </a:spcAft>
              <a:buSzPts val="2000"/>
              <a:buNone/>
            </a:pPr>
            <a:r>
              <a:rPr lang="es-ES" dirty="0">
                <a:solidFill>
                  <a:schemeClr val="tx1">
                    <a:lumMod val="75000"/>
                    <a:lumOff val="25000"/>
                  </a:schemeClr>
                </a:solidFill>
                <a:latin typeface="Gilroy" panose="00000500000000000000" pitchFamily="50" charset="0"/>
              </a:rPr>
              <a:t>A continuación, te compartimos algunos formatos que te serán de utilidad para comunicar en tus redes sociales corporativas este reconocimiento por parte de </a:t>
            </a:r>
            <a:r>
              <a:rPr lang="es-ES" dirty="0">
                <a:solidFill>
                  <a:srgbClr val="42388E"/>
                </a:solidFill>
                <a:latin typeface="Gilroy ExtraBold" panose="00000900000000000000" pitchFamily="50" charset="0"/>
              </a:rPr>
              <a:t>Great Place to Work</a:t>
            </a:r>
            <a:r>
              <a:rPr lang="es-ES" baseline="30000" dirty="0">
                <a:solidFill>
                  <a:srgbClr val="42388E"/>
                </a:solidFill>
                <a:latin typeface="Gilroy ExtraBold" panose="00000900000000000000" pitchFamily="50" charset="0"/>
              </a:rPr>
              <a:t>®</a:t>
            </a:r>
            <a:endParaRPr lang="es-CO" sz="1800" b="0" i="0" u="none" strike="noStrike" dirty="0">
              <a:solidFill>
                <a:schemeClr val="tx1">
                  <a:lumMod val="75000"/>
                  <a:lumOff val="25000"/>
                </a:schemeClr>
              </a:solidFill>
              <a:effectLst/>
              <a:latin typeface="Gilroy" panose="00000500000000000000" pitchFamily="50" charset="0"/>
            </a:endParaRPr>
          </a:p>
        </p:txBody>
      </p:sp>
      <p:pic>
        <p:nvPicPr>
          <p:cNvPr id="3" name="Graphic 2">
            <a:extLst>
              <a:ext uri="{FF2B5EF4-FFF2-40B4-BE49-F238E27FC236}">
                <a16:creationId xmlns:a16="http://schemas.microsoft.com/office/drawing/2014/main" id="{A68F0B16-CDA1-E97C-29C0-1310DFF257B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32103" y="1310195"/>
            <a:ext cx="688206" cy="703500"/>
          </a:xfrm>
          <a:prstGeom prst="rect">
            <a:avLst/>
          </a:prstGeom>
        </p:spPr>
      </p:pic>
      <p:pic>
        <p:nvPicPr>
          <p:cNvPr id="2" name="Graphic 1">
            <a:extLst>
              <a:ext uri="{FF2B5EF4-FFF2-40B4-BE49-F238E27FC236}">
                <a16:creationId xmlns:a16="http://schemas.microsoft.com/office/drawing/2014/main" id="{0D0D2C1F-BADF-1E17-892D-D1E510FDD5A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534297" y="5919570"/>
            <a:ext cx="1519875" cy="938430"/>
          </a:xfrm>
          <a:prstGeom prst="rect">
            <a:avLst/>
          </a:prstGeom>
        </p:spPr>
      </p:pic>
      <p:pic>
        <p:nvPicPr>
          <p:cNvPr id="14" name="Graphic 13">
            <a:extLst>
              <a:ext uri="{FF2B5EF4-FFF2-40B4-BE49-F238E27FC236}">
                <a16:creationId xmlns:a16="http://schemas.microsoft.com/office/drawing/2014/main" id="{9AD0DCE7-9797-A175-57FB-44D9C46BCAF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1629" y="252412"/>
            <a:ext cx="4391025" cy="6353175"/>
          </a:xfrm>
          <a:prstGeom prst="rect">
            <a:avLst/>
          </a:prstGeom>
        </p:spPr>
      </p:pic>
    </p:spTree>
    <p:extLst>
      <p:ext uri="{BB962C8B-B14F-4D97-AF65-F5344CB8AC3E}">
        <p14:creationId xmlns:p14="http://schemas.microsoft.com/office/powerpoint/2010/main" val="2615335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04BC5FDA-53A5-C328-50A8-9E5C4F4ADF84}"/>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251" r="5861" b="7230"/>
          <a:stretch/>
        </p:blipFill>
        <p:spPr>
          <a:xfrm>
            <a:off x="-476035" y="-38100"/>
            <a:ext cx="13144069" cy="7505700"/>
          </a:xfrm>
          <a:prstGeom prst="rect">
            <a:avLst/>
          </a:prstGeom>
        </p:spPr>
      </p:pic>
      <p:pic>
        <p:nvPicPr>
          <p:cNvPr id="5" name="Graphic 4">
            <a:extLst>
              <a:ext uri="{FF2B5EF4-FFF2-40B4-BE49-F238E27FC236}">
                <a16:creationId xmlns:a16="http://schemas.microsoft.com/office/drawing/2014/main" id="{39635CF2-EE4B-8A29-0E56-4B78E4AF9F1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0" y="5919570"/>
            <a:ext cx="1519875" cy="938430"/>
          </a:xfrm>
          <a:prstGeom prst="rect">
            <a:avLst/>
          </a:prstGeom>
        </p:spPr>
      </p:pic>
      <p:pic>
        <p:nvPicPr>
          <p:cNvPr id="9" name="Graphic 8">
            <a:extLst>
              <a:ext uri="{FF2B5EF4-FFF2-40B4-BE49-F238E27FC236}">
                <a16:creationId xmlns:a16="http://schemas.microsoft.com/office/drawing/2014/main" id="{7A6B459A-99E9-F1DD-A7BD-89E08B7A2A5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06596" y="-498242"/>
            <a:ext cx="4028606" cy="3122864"/>
          </a:xfrm>
          <a:prstGeom prst="rect">
            <a:avLst/>
          </a:prstGeom>
        </p:spPr>
      </p:pic>
      <p:sp>
        <p:nvSpPr>
          <p:cNvPr id="13" name="TextBox 12">
            <a:extLst>
              <a:ext uri="{FF2B5EF4-FFF2-40B4-BE49-F238E27FC236}">
                <a16:creationId xmlns:a16="http://schemas.microsoft.com/office/drawing/2014/main" id="{C90ECCA3-BE35-B2A3-66E2-06E88C1045C4}"/>
              </a:ext>
            </a:extLst>
          </p:cNvPr>
          <p:cNvSpPr txBox="1"/>
          <p:nvPr/>
        </p:nvSpPr>
        <p:spPr>
          <a:xfrm>
            <a:off x="1519875" y="1649591"/>
            <a:ext cx="6741471" cy="4339650"/>
          </a:xfrm>
          <a:prstGeom prst="rect">
            <a:avLst/>
          </a:prstGeom>
          <a:noFill/>
        </p:spPr>
        <p:txBody>
          <a:bodyPr wrap="square" rtlCol="0">
            <a:spAutoFit/>
          </a:bodyPr>
          <a:lstStyle/>
          <a:p>
            <a:pPr marL="0" marR="0" lvl="0" indent="0" algn="l" rtl="0">
              <a:lnSpc>
                <a:spcPct val="100000"/>
              </a:lnSpc>
              <a:spcBef>
                <a:spcPts val="600"/>
              </a:spcBef>
              <a:spcAft>
                <a:spcPts val="600"/>
              </a:spcAft>
              <a:buClr>
                <a:srgbClr val="47269A"/>
              </a:buClr>
              <a:buSzPts val="1400"/>
              <a:buFont typeface="Arial"/>
              <a:buNone/>
            </a:pPr>
            <a:r>
              <a:rPr lang="es-ES" b="0" i="0" u="none" strike="noStrike" cap="none" dirty="0">
                <a:solidFill>
                  <a:srgbClr val="3F3F3F"/>
                </a:solidFill>
                <a:latin typeface="Gilroy" panose="00000500000000000000" pitchFamily="50" charset="0"/>
                <a:ea typeface="Arial"/>
                <a:cs typeface="Arial"/>
                <a:sym typeface="Arial"/>
              </a:rPr>
              <a:t>Según Cisco, el 80% del tráfico web estará basado en videos. </a:t>
            </a:r>
            <a:r>
              <a:rPr lang="es-ES" b="0" i="1" u="none" strike="noStrike" cap="none" dirty="0">
                <a:solidFill>
                  <a:srgbClr val="3F3F3F"/>
                </a:solidFill>
                <a:latin typeface="Gilroy" panose="00000500000000000000" pitchFamily="50" charset="0"/>
                <a:ea typeface="Arial"/>
                <a:cs typeface="Arial"/>
                <a:sym typeface="Arial"/>
              </a:rPr>
              <a:t>HubSpot </a:t>
            </a:r>
            <a:r>
              <a:rPr lang="es-ES" b="0" i="1" u="none" strike="noStrike" cap="none" dirty="0" err="1">
                <a:solidFill>
                  <a:srgbClr val="3F3F3F"/>
                </a:solidFill>
                <a:latin typeface="Gilroy" panose="00000500000000000000" pitchFamily="50" charset="0"/>
                <a:ea typeface="Arial"/>
                <a:cs typeface="Arial"/>
                <a:sym typeface="Arial"/>
              </a:rPr>
              <a:t>Research</a:t>
            </a:r>
            <a:r>
              <a:rPr lang="es-ES" b="0" i="0" u="none" strike="noStrike" cap="none" dirty="0">
                <a:solidFill>
                  <a:srgbClr val="3F3F3F"/>
                </a:solidFill>
                <a:latin typeface="Gilroy" panose="00000500000000000000" pitchFamily="50" charset="0"/>
                <a:ea typeface="Arial"/>
                <a:cs typeface="Arial"/>
                <a:sym typeface="Arial"/>
              </a:rPr>
              <a:t>, indica que el 45% de sus encuestados admitió ver más de 1 hora de video en Facebook y YouTube por semana</a:t>
            </a:r>
            <a:endParaRPr lang="es-ES" b="0" i="0" u="none" strike="noStrike" cap="none" dirty="0">
              <a:solidFill>
                <a:srgbClr val="000000"/>
              </a:solidFill>
              <a:latin typeface="Gilroy" panose="00000500000000000000" pitchFamily="50" charset="0"/>
              <a:ea typeface="Arial"/>
              <a:cs typeface="Arial"/>
              <a:sym typeface="Arial"/>
            </a:endParaRPr>
          </a:p>
          <a:p>
            <a:pPr marL="0" marR="0" lvl="0" indent="0" algn="l" rtl="0">
              <a:lnSpc>
                <a:spcPct val="100000"/>
              </a:lnSpc>
              <a:spcBef>
                <a:spcPts val="600"/>
              </a:spcBef>
              <a:spcAft>
                <a:spcPts val="600"/>
              </a:spcAft>
              <a:buClr>
                <a:srgbClr val="47269A"/>
              </a:buClr>
              <a:buSzPts val="1400"/>
              <a:buFont typeface="Arial"/>
              <a:buNone/>
            </a:pPr>
            <a:r>
              <a:rPr lang="es-ES" b="1" i="0" u="none" strike="noStrike" cap="none" dirty="0">
                <a:solidFill>
                  <a:srgbClr val="30529E"/>
                </a:solidFill>
                <a:latin typeface="Gilroy" panose="00000500000000000000" pitchFamily="50" charset="0"/>
                <a:ea typeface="Arial"/>
                <a:cs typeface="Arial"/>
                <a:sym typeface="Arial"/>
              </a:rPr>
              <a:t>Herramientas: </a:t>
            </a:r>
            <a:endParaRPr lang="es-ES" dirty="0">
              <a:solidFill>
                <a:srgbClr val="3F3F3F"/>
              </a:solidFill>
              <a:latin typeface="Gilroy" panose="00000500000000000000" pitchFamily="50" charset="0"/>
              <a:ea typeface="Arial"/>
              <a:cs typeface="Arial"/>
              <a:sym typeface="Arial"/>
            </a:endParaRPr>
          </a:p>
          <a:p>
            <a:pPr marL="230188" marR="0" lvl="0" indent="-174625" algn="l" rtl="0">
              <a:lnSpc>
                <a:spcPct val="100000"/>
              </a:lnSpc>
              <a:spcBef>
                <a:spcPts val="600"/>
              </a:spcBef>
              <a:spcAft>
                <a:spcPts val="600"/>
              </a:spcAft>
              <a:buClr>
                <a:srgbClr val="47269A"/>
              </a:buClr>
              <a:buSzPts val="1400"/>
              <a:buFont typeface="Arial" panose="020B0604020202020204" pitchFamily="34" charset="0"/>
              <a:buChar char="•"/>
            </a:pPr>
            <a:r>
              <a:rPr lang="es-ES" b="0" i="0" u="none" strike="noStrike" cap="none" dirty="0">
                <a:solidFill>
                  <a:srgbClr val="3F3F3F"/>
                </a:solidFill>
                <a:latin typeface="Gilroy" panose="00000500000000000000" pitchFamily="50" charset="0"/>
                <a:ea typeface="Arial"/>
                <a:cs typeface="Arial"/>
                <a:sym typeface="Arial"/>
              </a:rPr>
              <a:t>Banco de audio: Audio Library </a:t>
            </a:r>
          </a:p>
          <a:p>
            <a:pPr marL="230188" marR="0" lvl="0" indent="-174625" algn="l" rtl="0">
              <a:lnSpc>
                <a:spcPct val="100000"/>
              </a:lnSpc>
              <a:spcBef>
                <a:spcPts val="600"/>
              </a:spcBef>
              <a:spcAft>
                <a:spcPts val="600"/>
              </a:spcAft>
              <a:buClr>
                <a:srgbClr val="47269A"/>
              </a:buClr>
              <a:buSzPts val="1400"/>
              <a:buFont typeface="Arial" panose="020B0604020202020204" pitchFamily="34" charset="0"/>
              <a:buChar char="•"/>
            </a:pPr>
            <a:r>
              <a:rPr lang="es-ES" b="0" i="0" u="none" strike="noStrike" cap="none" dirty="0">
                <a:solidFill>
                  <a:srgbClr val="3F3F3F"/>
                </a:solidFill>
                <a:latin typeface="Gilroy" panose="00000500000000000000" pitchFamily="50" charset="0"/>
                <a:ea typeface="Arial"/>
                <a:cs typeface="Arial"/>
                <a:sym typeface="Arial"/>
              </a:rPr>
              <a:t>Banco de video: </a:t>
            </a:r>
            <a:r>
              <a:rPr lang="es-ES" b="0" i="0" u="none" strike="noStrike" cap="none" dirty="0" err="1">
                <a:solidFill>
                  <a:srgbClr val="3F3F3F"/>
                </a:solidFill>
                <a:latin typeface="Gilroy" panose="00000500000000000000" pitchFamily="50" charset="0"/>
                <a:ea typeface="Arial"/>
                <a:cs typeface="Arial"/>
                <a:sym typeface="Arial"/>
              </a:rPr>
              <a:t>Pexel</a:t>
            </a:r>
            <a:r>
              <a:rPr lang="es-ES" b="0" i="0" u="none" strike="noStrike" cap="none" dirty="0">
                <a:solidFill>
                  <a:srgbClr val="3F3F3F"/>
                </a:solidFill>
                <a:latin typeface="Gilroy" panose="00000500000000000000" pitchFamily="50" charset="0"/>
                <a:ea typeface="Arial"/>
                <a:cs typeface="Arial"/>
                <a:sym typeface="Arial"/>
              </a:rPr>
              <a:t> </a:t>
            </a:r>
          </a:p>
          <a:p>
            <a:pPr marL="230188" marR="0" lvl="0" indent="-174625" algn="l" rtl="0">
              <a:lnSpc>
                <a:spcPct val="100000"/>
              </a:lnSpc>
              <a:spcBef>
                <a:spcPts val="600"/>
              </a:spcBef>
              <a:spcAft>
                <a:spcPts val="600"/>
              </a:spcAft>
              <a:buClr>
                <a:srgbClr val="47269A"/>
              </a:buClr>
              <a:buSzPts val="1400"/>
              <a:buFont typeface="Arial" panose="020B0604020202020204" pitchFamily="34" charset="0"/>
              <a:buChar char="•"/>
            </a:pPr>
            <a:r>
              <a:rPr lang="es-ES" b="0" i="0" u="none" strike="noStrike" cap="none" dirty="0">
                <a:solidFill>
                  <a:srgbClr val="3F3F3F"/>
                </a:solidFill>
                <a:latin typeface="Gilroy" panose="00000500000000000000" pitchFamily="50" charset="0"/>
                <a:ea typeface="Arial"/>
                <a:cs typeface="Arial"/>
                <a:sym typeface="Arial"/>
              </a:rPr>
              <a:t>Herramientas: </a:t>
            </a:r>
            <a:r>
              <a:rPr lang="es-ES" b="0" i="0" u="none" strike="noStrike" cap="none" dirty="0" err="1">
                <a:solidFill>
                  <a:srgbClr val="3F3F3F"/>
                </a:solidFill>
                <a:latin typeface="Gilroy" panose="00000500000000000000" pitchFamily="50" charset="0"/>
                <a:ea typeface="Arial"/>
                <a:cs typeface="Arial"/>
                <a:sym typeface="Arial"/>
              </a:rPr>
              <a:t>Capcut</a:t>
            </a:r>
            <a:r>
              <a:rPr lang="es-ES" b="0" i="0" u="none" strike="noStrike" cap="none" dirty="0">
                <a:solidFill>
                  <a:srgbClr val="3F3F3F"/>
                </a:solidFill>
                <a:latin typeface="Gilroy" panose="00000500000000000000" pitchFamily="50" charset="0"/>
                <a:ea typeface="Arial"/>
                <a:cs typeface="Arial"/>
                <a:sym typeface="Arial"/>
              </a:rPr>
              <a:t> / </a:t>
            </a:r>
            <a:r>
              <a:rPr lang="es-ES" b="0" i="0" u="none" strike="noStrike" cap="none" dirty="0" err="1">
                <a:solidFill>
                  <a:srgbClr val="3F3F3F"/>
                </a:solidFill>
                <a:latin typeface="Gilroy" panose="00000500000000000000" pitchFamily="50" charset="0"/>
                <a:ea typeface="Arial"/>
                <a:cs typeface="Arial"/>
                <a:sym typeface="Arial"/>
              </a:rPr>
              <a:t>Premiere</a:t>
            </a:r>
            <a:endParaRPr lang="es-ES" b="0" i="0" u="none" strike="noStrike" cap="none" dirty="0">
              <a:solidFill>
                <a:srgbClr val="3F3F3F"/>
              </a:solidFill>
              <a:latin typeface="Gilroy" panose="00000500000000000000" pitchFamily="50" charset="0"/>
              <a:ea typeface="Arial"/>
              <a:cs typeface="Arial"/>
              <a:sym typeface="Arial"/>
            </a:endParaRPr>
          </a:p>
          <a:p>
            <a:pPr marL="0" marR="0" lvl="0" indent="0" algn="l" rtl="0">
              <a:lnSpc>
                <a:spcPct val="100000"/>
              </a:lnSpc>
              <a:spcBef>
                <a:spcPts val="600"/>
              </a:spcBef>
              <a:spcAft>
                <a:spcPts val="600"/>
              </a:spcAft>
              <a:buClr>
                <a:srgbClr val="47269A"/>
              </a:buClr>
              <a:buSzPts val="1400"/>
              <a:buFont typeface="Arial"/>
              <a:buNone/>
            </a:pPr>
            <a:r>
              <a:rPr lang="es-ES" b="1" i="0" u="none" strike="noStrike" cap="none" dirty="0" err="1">
                <a:solidFill>
                  <a:srgbClr val="30529E"/>
                </a:solidFill>
                <a:latin typeface="Gilroy" panose="00000500000000000000" pitchFamily="50" charset="0"/>
                <a:ea typeface="Arial"/>
                <a:cs typeface="Arial"/>
                <a:sym typeface="Arial"/>
              </a:rPr>
              <a:t>Tips</a:t>
            </a:r>
            <a:r>
              <a:rPr lang="es-ES" b="1" i="0" u="none" strike="noStrike" cap="none" dirty="0">
                <a:solidFill>
                  <a:srgbClr val="30529E"/>
                </a:solidFill>
                <a:latin typeface="Gilroy" panose="00000500000000000000" pitchFamily="50" charset="0"/>
                <a:ea typeface="Arial"/>
                <a:cs typeface="Arial"/>
                <a:sym typeface="Arial"/>
              </a:rPr>
              <a:t>:</a:t>
            </a:r>
            <a:endParaRPr lang="es-ES" b="0" i="0" u="none" strike="noStrike" cap="none" dirty="0">
              <a:solidFill>
                <a:srgbClr val="30529E"/>
              </a:solidFill>
              <a:latin typeface="Gilroy" panose="00000500000000000000" pitchFamily="50" charset="0"/>
              <a:ea typeface="Arial"/>
              <a:cs typeface="Arial"/>
              <a:sym typeface="Arial"/>
            </a:endParaRPr>
          </a:p>
          <a:p>
            <a:pPr marL="0" marR="0" lvl="0" indent="0" algn="l" rtl="0">
              <a:lnSpc>
                <a:spcPct val="100000"/>
              </a:lnSpc>
              <a:spcBef>
                <a:spcPts val="600"/>
              </a:spcBef>
              <a:spcAft>
                <a:spcPts val="600"/>
              </a:spcAft>
              <a:buClr>
                <a:srgbClr val="47269A"/>
              </a:buClr>
              <a:buSzPts val="1400"/>
              <a:buFont typeface="Arial"/>
              <a:buNone/>
            </a:pPr>
            <a:r>
              <a:rPr lang="es-ES" b="0" i="0" u="none" strike="noStrike" cap="none" dirty="0">
                <a:solidFill>
                  <a:srgbClr val="3F3F3F"/>
                </a:solidFill>
                <a:latin typeface="Gilroy" panose="00000500000000000000" pitchFamily="50" charset="0"/>
                <a:ea typeface="Arial"/>
                <a:cs typeface="Arial"/>
                <a:sym typeface="Arial"/>
              </a:rPr>
              <a:t>Procurar que el contenido no dure más de 1 minuto. Inicia con una pregunta o frase. Si no es necesario activar el audio, mucho mejor. Piensa en formatos como </a:t>
            </a:r>
            <a:r>
              <a:rPr lang="es-ES" b="0" i="0" u="none" strike="noStrike" cap="none" dirty="0" err="1">
                <a:solidFill>
                  <a:srgbClr val="3F3F3F"/>
                </a:solidFill>
                <a:latin typeface="Gilroy" panose="00000500000000000000" pitchFamily="50" charset="0"/>
                <a:ea typeface="Arial"/>
                <a:cs typeface="Arial"/>
                <a:sym typeface="Arial"/>
              </a:rPr>
              <a:t>Reel</a:t>
            </a:r>
            <a:r>
              <a:rPr lang="es-ES" b="0" i="0" u="none" strike="noStrike" cap="none" dirty="0">
                <a:solidFill>
                  <a:srgbClr val="3F3F3F"/>
                </a:solidFill>
                <a:latin typeface="Gilroy" panose="00000500000000000000" pitchFamily="50" charset="0"/>
                <a:ea typeface="Arial"/>
                <a:cs typeface="Arial"/>
                <a:sym typeface="Arial"/>
              </a:rPr>
              <a:t> para Instagram</a:t>
            </a:r>
            <a:endParaRPr lang="es-ES" b="0" i="0" u="none" strike="noStrike" cap="none" dirty="0">
              <a:solidFill>
                <a:srgbClr val="000000"/>
              </a:solidFill>
              <a:latin typeface="Gilroy" panose="00000500000000000000" pitchFamily="50" charset="0"/>
              <a:ea typeface="Arial"/>
              <a:cs typeface="Arial"/>
              <a:sym typeface="Arial"/>
            </a:endParaRPr>
          </a:p>
        </p:txBody>
      </p:sp>
      <p:sp>
        <p:nvSpPr>
          <p:cNvPr id="17" name="Title 1">
            <a:extLst>
              <a:ext uri="{FF2B5EF4-FFF2-40B4-BE49-F238E27FC236}">
                <a16:creationId xmlns:a16="http://schemas.microsoft.com/office/drawing/2014/main" id="{FE72FD38-53E0-11F4-6233-26512D9D7AE3}"/>
              </a:ext>
            </a:extLst>
          </p:cNvPr>
          <p:cNvSpPr txBox="1">
            <a:spLocks/>
          </p:cNvSpPr>
          <p:nvPr/>
        </p:nvSpPr>
        <p:spPr>
          <a:xfrm>
            <a:off x="2546252" y="365125"/>
            <a:ext cx="81599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dirty="0">
                <a:solidFill>
                  <a:srgbClr val="30529E"/>
                </a:solidFill>
                <a:latin typeface="Gilroy ExtraBold" panose="00000900000000000000" pitchFamily="50" charset="0"/>
              </a:rPr>
              <a:t>1. Video</a:t>
            </a:r>
          </a:p>
        </p:txBody>
      </p:sp>
      <p:pic>
        <p:nvPicPr>
          <p:cNvPr id="19" name="Graphic 18">
            <a:extLst>
              <a:ext uri="{FF2B5EF4-FFF2-40B4-BE49-F238E27FC236}">
                <a16:creationId xmlns:a16="http://schemas.microsoft.com/office/drawing/2014/main" id="{7B962E59-C27B-EC1F-2728-F40A817E1D8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793502" y="2126379"/>
            <a:ext cx="4135902" cy="2326445"/>
          </a:xfrm>
          <a:prstGeom prst="rect">
            <a:avLst/>
          </a:prstGeom>
        </p:spPr>
      </p:pic>
      <p:pic>
        <p:nvPicPr>
          <p:cNvPr id="22" name="Graphic 21">
            <a:extLst>
              <a:ext uri="{FF2B5EF4-FFF2-40B4-BE49-F238E27FC236}">
                <a16:creationId xmlns:a16="http://schemas.microsoft.com/office/drawing/2014/main" id="{0D6EB02A-8BA8-A3C0-0AF8-B57DBCE112D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571101" y="643234"/>
            <a:ext cx="923925" cy="614363"/>
          </a:xfrm>
          <a:prstGeom prst="rect">
            <a:avLst/>
          </a:prstGeom>
        </p:spPr>
      </p:pic>
    </p:spTree>
    <p:extLst>
      <p:ext uri="{BB962C8B-B14F-4D97-AF65-F5344CB8AC3E}">
        <p14:creationId xmlns:p14="http://schemas.microsoft.com/office/powerpoint/2010/main" val="42310673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BBAA99BA-0181-CC88-C62F-D970CA7D3DEF}"/>
              </a:ext>
            </a:extLst>
          </p:cNvPr>
          <p:cNvPicPr>
            <a:picLocks noGrp="1" noRot="1" noChangeAspect="1" noMove="1" noResize="1" noEditPoints="1" noAdjustHandles="1" noChangeArrowheads="1" noChangeShapeType="1" noCrop="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375" t="1765" r="11839" b="13459"/>
          <a:stretch/>
        </p:blipFill>
        <p:spPr>
          <a:xfrm>
            <a:off x="-143934" y="0"/>
            <a:ext cx="12479867" cy="7145867"/>
          </a:xfrm>
          <a:prstGeom prst="rect">
            <a:avLst/>
          </a:prstGeom>
        </p:spPr>
      </p:pic>
      <p:sp>
        <p:nvSpPr>
          <p:cNvPr id="2" name="Title 1">
            <a:extLst>
              <a:ext uri="{FF2B5EF4-FFF2-40B4-BE49-F238E27FC236}">
                <a16:creationId xmlns:a16="http://schemas.microsoft.com/office/drawing/2014/main" id="{0B0137A9-925A-D562-6C46-C8FDC4DC8B03}"/>
              </a:ext>
            </a:extLst>
          </p:cNvPr>
          <p:cNvSpPr>
            <a:spLocks noGrp="1"/>
          </p:cNvSpPr>
          <p:nvPr>
            <p:ph type="title"/>
          </p:nvPr>
        </p:nvSpPr>
        <p:spPr>
          <a:xfrm>
            <a:off x="2124222" y="373312"/>
            <a:ext cx="8302478" cy="1325563"/>
          </a:xfrm>
        </p:spPr>
        <p:txBody>
          <a:bodyPr/>
          <a:lstStyle/>
          <a:p>
            <a:r>
              <a:rPr lang="es-CO" dirty="0">
                <a:solidFill>
                  <a:srgbClr val="30529E"/>
                </a:solidFill>
                <a:latin typeface="Gilroy ExtraBold" panose="00000900000000000000" pitchFamily="50" charset="0"/>
              </a:rPr>
              <a:t>2. Infografías</a:t>
            </a:r>
          </a:p>
        </p:txBody>
      </p:sp>
      <p:pic>
        <p:nvPicPr>
          <p:cNvPr id="8" name="Graphic 7">
            <a:extLst>
              <a:ext uri="{FF2B5EF4-FFF2-40B4-BE49-F238E27FC236}">
                <a16:creationId xmlns:a16="http://schemas.microsoft.com/office/drawing/2014/main" id="{D32AE473-3DAD-064C-5982-F8091E3441E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0" y="5919570"/>
            <a:ext cx="1519875" cy="938430"/>
          </a:xfrm>
          <a:prstGeom prst="rect">
            <a:avLst/>
          </a:prstGeom>
        </p:spPr>
      </p:pic>
      <p:sp>
        <p:nvSpPr>
          <p:cNvPr id="10" name="TextBox 9">
            <a:extLst>
              <a:ext uri="{FF2B5EF4-FFF2-40B4-BE49-F238E27FC236}">
                <a16:creationId xmlns:a16="http://schemas.microsoft.com/office/drawing/2014/main" id="{E7258E46-4FD5-44A2-420F-2853FE34AC93}"/>
              </a:ext>
            </a:extLst>
          </p:cNvPr>
          <p:cNvSpPr txBox="1"/>
          <p:nvPr/>
        </p:nvSpPr>
        <p:spPr>
          <a:xfrm>
            <a:off x="1240367" y="2147229"/>
            <a:ext cx="5540261" cy="3323987"/>
          </a:xfrm>
          <a:prstGeom prst="rect">
            <a:avLst/>
          </a:prstGeom>
          <a:noFill/>
        </p:spPr>
        <p:txBody>
          <a:bodyPr wrap="square" rtlCol="0">
            <a:spAutoFit/>
          </a:bodyPr>
          <a:lstStyle/>
          <a:p>
            <a:pPr marL="0" marR="0" lvl="0" indent="0" algn="l" rtl="0">
              <a:lnSpc>
                <a:spcPct val="100000"/>
              </a:lnSpc>
              <a:spcBef>
                <a:spcPts val="600"/>
              </a:spcBef>
              <a:spcAft>
                <a:spcPts val="600"/>
              </a:spcAft>
              <a:buClr>
                <a:srgbClr val="47269A"/>
              </a:buClr>
              <a:buSzPts val="1400"/>
              <a:buFont typeface="Arial"/>
              <a:buNone/>
            </a:pPr>
            <a:r>
              <a:rPr lang="es-ES" sz="1800" b="0" i="0" u="none" strike="noStrike" cap="none" dirty="0">
                <a:solidFill>
                  <a:srgbClr val="3F3F3F"/>
                </a:solidFill>
                <a:latin typeface="Gilroy" panose="00000500000000000000" pitchFamily="50" charset="0"/>
                <a:ea typeface="Arial"/>
                <a:cs typeface="Arial"/>
                <a:sym typeface="Arial"/>
              </a:rPr>
              <a:t>Siempre que sea posible, usa gráficos e infografías para mostrar datos numéricos y compartir información amplia. Esto hace que el contenido sea ameno y divertido para el lector</a:t>
            </a:r>
            <a:endParaRPr lang="es-ES" sz="1800" b="0" i="0" u="none" strike="noStrike" cap="none" dirty="0">
              <a:solidFill>
                <a:srgbClr val="000000"/>
              </a:solidFill>
              <a:latin typeface="Gilroy" panose="00000500000000000000" pitchFamily="50" charset="0"/>
              <a:ea typeface="Arial"/>
              <a:cs typeface="Arial"/>
              <a:sym typeface="Arial"/>
            </a:endParaRPr>
          </a:p>
          <a:p>
            <a:pPr marL="0" marR="0" lvl="0" indent="0" algn="l" rtl="0">
              <a:lnSpc>
                <a:spcPct val="100000"/>
              </a:lnSpc>
              <a:spcBef>
                <a:spcPts val="600"/>
              </a:spcBef>
              <a:spcAft>
                <a:spcPts val="600"/>
              </a:spcAft>
              <a:buClr>
                <a:srgbClr val="47269A"/>
              </a:buClr>
              <a:buSzPts val="1400"/>
              <a:buFont typeface="Arial"/>
              <a:buNone/>
            </a:pPr>
            <a:r>
              <a:rPr lang="es-ES" sz="1800" b="1" i="0" u="none" strike="noStrike" cap="none" dirty="0">
                <a:solidFill>
                  <a:srgbClr val="47269A"/>
                </a:solidFill>
                <a:latin typeface="Gilroy" panose="00000500000000000000" pitchFamily="50" charset="0"/>
                <a:ea typeface="Arial"/>
                <a:cs typeface="Arial"/>
                <a:sym typeface="Arial"/>
              </a:rPr>
              <a:t>Herramientas: </a:t>
            </a:r>
            <a:br>
              <a:rPr lang="es-ES" sz="1800" b="0" i="0" u="none" strike="noStrike" cap="none" dirty="0">
                <a:solidFill>
                  <a:srgbClr val="3F3F3F"/>
                </a:solidFill>
                <a:latin typeface="Gilroy" panose="00000500000000000000" pitchFamily="50" charset="0"/>
                <a:ea typeface="Arial"/>
                <a:cs typeface="Arial"/>
                <a:sym typeface="Arial"/>
              </a:rPr>
            </a:br>
            <a:r>
              <a:rPr lang="es-ES" sz="1800" b="0" i="0" u="none" strike="noStrike" cap="none" dirty="0" err="1">
                <a:solidFill>
                  <a:srgbClr val="3F3F3F"/>
                </a:solidFill>
                <a:latin typeface="Gilroy" panose="00000500000000000000" pitchFamily="50" charset="0"/>
                <a:ea typeface="Arial"/>
                <a:cs typeface="Arial"/>
                <a:sym typeface="Arial"/>
              </a:rPr>
              <a:t>Canva</a:t>
            </a:r>
            <a:r>
              <a:rPr lang="es-ES" sz="1800" b="0" i="0" u="none" strike="noStrike" cap="none" dirty="0">
                <a:solidFill>
                  <a:srgbClr val="3F3F3F"/>
                </a:solidFill>
                <a:latin typeface="Gilroy" panose="00000500000000000000" pitchFamily="50" charset="0"/>
                <a:ea typeface="Arial"/>
                <a:cs typeface="Arial"/>
                <a:sym typeface="Arial"/>
              </a:rPr>
              <a:t> / </a:t>
            </a:r>
            <a:r>
              <a:rPr lang="es-ES" sz="1800" b="0" i="0" u="none" strike="noStrike" cap="none" dirty="0" err="1">
                <a:solidFill>
                  <a:srgbClr val="3F3F3F"/>
                </a:solidFill>
                <a:latin typeface="Gilroy" panose="00000500000000000000" pitchFamily="50" charset="0"/>
                <a:ea typeface="Arial"/>
                <a:cs typeface="Arial"/>
                <a:sym typeface="Arial"/>
              </a:rPr>
              <a:t>Illustrator</a:t>
            </a:r>
            <a:endParaRPr lang="es-ES" sz="1800" b="0" i="0" u="none" strike="noStrike" cap="none" dirty="0">
              <a:solidFill>
                <a:srgbClr val="3F3F3F"/>
              </a:solidFill>
              <a:latin typeface="Gilroy" panose="00000500000000000000" pitchFamily="50" charset="0"/>
              <a:ea typeface="Arial"/>
              <a:cs typeface="Arial"/>
              <a:sym typeface="Arial"/>
            </a:endParaRPr>
          </a:p>
          <a:p>
            <a:pPr marL="0" marR="0" lvl="0" indent="0" algn="l" rtl="0">
              <a:lnSpc>
                <a:spcPct val="100000"/>
              </a:lnSpc>
              <a:spcBef>
                <a:spcPts val="600"/>
              </a:spcBef>
              <a:spcAft>
                <a:spcPts val="600"/>
              </a:spcAft>
              <a:buClr>
                <a:srgbClr val="47269A"/>
              </a:buClr>
              <a:buSzPts val="1400"/>
              <a:buFont typeface="Arial"/>
              <a:buNone/>
            </a:pPr>
            <a:r>
              <a:rPr lang="es-ES" sz="1800" b="1" i="0" u="none" strike="noStrike" cap="none" dirty="0" err="1">
                <a:solidFill>
                  <a:srgbClr val="47269A"/>
                </a:solidFill>
                <a:latin typeface="Gilroy" panose="00000500000000000000" pitchFamily="50" charset="0"/>
                <a:ea typeface="Arial"/>
                <a:cs typeface="Arial"/>
                <a:sym typeface="Arial"/>
              </a:rPr>
              <a:t>Tips</a:t>
            </a:r>
            <a:r>
              <a:rPr lang="es-ES" sz="1800" b="1" i="0" u="none" strike="noStrike" cap="none" dirty="0">
                <a:solidFill>
                  <a:srgbClr val="47269A"/>
                </a:solidFill>
                <a:latin typeface="Gilroy" panose="00000500000000000000" pitchFamily="50" charset="0"/>
                <a:ea typeface="Arial"/>
                <a:cs typeface="Arial"/>
                <a:sym typeface="Arial"/>
              </a:rPr>
              <a:t>:</a:t>
            </a:r>
            <a:r>
              <a:rPr lang="es-ES" sz="1800" b="0" i="0" u="none" strike="noStrike" cap="none" dirty="0">
                <a:solidFill>
                  <a:srgbClr val="47269A"/>
                </a:solidFill>
                <a:latin typeface="Gilroy" panose="00000500000000000000" pitchFamily="50" charset="0"/>
                <a:ea typeface="Arial"/>
                <a:cs typeface="Arial"/>
                <a:sym typeface="Arial"/>
              </a:rPr>
              <a:t> </a:t>
            </a:r>
            <a:endParaRPr lang="es-ES" sz="1800" b="0" i="0" u="none" strike="noStrike" cap="none" dirty="0">
              <a:solidFill>
                <a:srgbClr val="000000"/>
              </a:solidFill>
              <a:latin typeface="Gilroy" panose="00000500000000000000" pitchFamily="50" charset="0"/>
              <a:ea typeface="Arial"/>
              <a:cs typeface="Arial"/>
              <a:sym typeface="Arial"/>
            </a:endParaRPr>
          </a:p>
          <a:p>
            <a:pPr marL="0" marR="0" lvl="0" indent="0" algn="l" rtl="0">
              <a:lnSpc>
                <a:spcPct val="100000"/>
              </a:lnSpc>
              <a:spcBef>
                <a:spcPts val="600"/>
              </a:spcBef>
              <a:spcAft>
                <a:spcPts val="600"/>
              </a:spcAft>
              <a:buClr>
                <a:srgbClr val="47269A"/>
              </a:buClr>
              <a:buSzPts val="1400"/>
              <a:buFont typeface="Arial"/>
              <a:buNone/>
            </a:pPr>
            <a:r>
              <a:rPr lang="es-ES" sz="1800" b="0" i="0" u="none" strike="noStrike" cap="none" dirty="0">
                <a:solidFill>
                  <a:srgbClr val="3F3F3F"/>
                </a:solidFill>
                <a:latin typeface="Gilroy" panose="00000500000000000000" pitchFamily="50" charset="0"/>
                <a:ea typeface="Arial"/>
                <a:cs typeface="Arial"/>
                <a:sym typeface="Arial"/>
              </a:rPr>
              <a:t>Para sacar mayor provecho en redes sociales a este contenido, puedes hacer de la infografía un carrusel para Instagram</a:t>
            </a:r>
            <a:endParaRPr lang="es-ES" sz="1800" b="0" i="0" u="none" strike="noStrike" cap="none" dirty="0">
              <a:solidFill>
                <a:srgbClr val="000000"/>
              </a:solidFill>
              <a:latin typeface="Gilroy" panose="00000500000000000000" pitchFamily="50" charset="0"/>
              <a:ea typeface="Arial"/>
              <a:cs typeface="Arial"/>
              <a:sym typeface="Arial"/>
            </a:endParaRPr>
          </a:p>
        </p:txBody>
      </p:sp>
      <p:pic>
        <p:nvPicPr>
          <p:cNvPr id="4" name="Graphic 3">
            <a:extLst>
              <a:ext uri="{FF2B5EF4-FFF2-40B4-BE49-F238E27FC236}">
                <a16:creationId xmlns:a16="http://schemas.microsoft.com/office/drawing/2014/main" id="{C299AC07-09BD-3FA4-34B5-614C9AEEE84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251179" y="2461845"/>
            <a:ext cx="4614203" cy="2595489"/>
          </a:xfrm>
          <a:prstGeom prst="rect">
            <a:avLst/>
          </a:prstGeom>
        </p:spPr>
      </p:pic>
      <p:pic>
        <p:nvPicPr>
          <p:cNvPr id="9" name="Graphic 8">
            <a:extLst>
              <a:ext uri="{FF2B5EF4-FFF2-40B4-BE49-F238E27FC236}">
                <a16:creationId xmlns:a16="http://schemas.microsoft.com/office/drawing/2014/main" id="{665F2F8B-075C-EDC2-EB75-91C7AE90AFE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240367" y="672377"/>
            <a:ext cx="757604" cy="714407"/>
          </a:xfrm>
          <a:prstGeom prst="rect">
            <a:avLst/>
          </a:prstGeom>
        </p:spPr>
      </p:pic>
    </p:spTree>
    <p:extLst>
      <p:ext uri="{BB962C8B-B14F-4D97-AF65-F5344CB8AC3E}">
        <p14:creationId xmlns:p14="http://schemas.microsoft.com/office/powerpoint/2010/main" val="35325958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04BC5FDA-53A5-C328-50A8-9E5C4F4ADF84}"/>
              </a:ext>
            </a:extLst>
          </p:cNvPr>
          <p:cNvPicPr>
            <a:picLocks noGrp="1" noRot="1" noChangeAspect="1" noMove="1" noResize="1" noEditPoints="1" noAdjustHandles="1" noChangeArrowheads="1" noChangeShapeType="1" noCrop="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251" r="5861" b="7230"/>
          <a:stretch/>
        </p:blipFill>
        <p:spPr>
          <a:xfrm>
            <a:off x="-100167" y="0"/>
            <a:ext cx="12390120" cy="7075170"/>
          </a:xfrm>
          <a:prstGeom prst="rect">
            <a:avLst/>
          </a:prstGeom>
        </p:spPr>
      </p:pic>
      <p:pic>
        <p:nvPicPr>
          <p:cNvPr id="5" name="Graphic 4">
            <a:extLst>
              <a:ext uri="{FF2B5EF4-FFF2-40B4-BE49-F238E27FC236}">
                <a16:creationId xmlns:a16="http://schemas.microsoft.com/office/drawing/2014/main" id="{39635CF2-EE4B-8A29-0E56-4B78E4AF9F1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0" y="5919570"/>
            <a:ext cx="1519875" cy="938430"/>
          </a:xfrm>
          <a:prstGeom prst="rect">
            <a:avLst/>
          </a:prstGeom>
        </p:spPr>
      </p:pic>
      <p:pic>
        <p:nvPicPr>
          <p:cNvPr id="9" name="Graphic 8">
            <a:extLst>
              <a:ext uri="{FF2B5EF4-FFF2-40B4-BE49-F238E27FC236}">
                <a16:creationId xmlns:a16="http://schemas.microsoft.com/office/drawing/2014/main" id="{7A6B459A-99E9-F1DD-A7BD-89E08B7A2A5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61347" y="-198387"/>
            <a:ext cx="4028606" cy="3122864"/>
          </a:xfrm>
          <a:prstGeom prst="rect">
            <a:avLst/>
          </a:prstGeom>
        </p:spPr>
      </p:pic>
      <p:sp>
        <p:nvSpPr>
          <p:cNvPr id="13" name="TextBox 12">
            <a:extLst>
              <a:ext uri="{FF2B5EF4-FFF2-40B4-BE49-F238E27FC236}">
                <a16:creationId xmlns:a16="http://schemas.microsoft.com/office/drawing/2014/main" id="{C90ECCA3-BE35-B2A3-66E2-06E88C1045C4}"/>
              </a:ext>
            </a:extLst>
          </p:cNvPr>
          <p:cNvSpPr txBox="1"/>
          <p:nvPr/>
        </p:nvSpPr>
        <p:spPr>
          <a:xfrm>
            <a:off x="1519877" y="1649591"/>
            <a:ext cx="3825847" cy="2326444"/>
          </a:xfrm>
          <a:prstGeom prst="rect">
            <a:avLst/>
          </a:prstGeom>
          <a:noFill/>
        </p:spPr>
        <p:txBody>
          <a:bodyPr wrap="square" rtlCol="0">
            <a:spAutoFit/>
          </a:bodyPr>
          <a:lstStyle/>
          <a:p>
            <a:pPr marL="0" marR="0" lvl="0" indent="0" algn="l" rtl="0">
              <a:lnSpc>
                <a:spcPct val="100000"/>
              </a:lnSpc>
              <a:spcBef>
                <a:spcPts val="600"/>
              </a:spcBef>
              <a:spcAft>
                <a:spcPts val="600"/>
              </a:spcAft>
              <a:buClr>
                <a:srgbClr val="47269A"/>
              </a:buClr>
              <a:buSzPts val="1400"/>
              <a:buFont typeface="Arial"/>
              <a:buNone/>
            </a:pPr>
            <a:r>
              <a:rPr lang="es-ES" sz="1800" b="0" i="0" u="none" strike="noStrike" cap="none" dirty="0">
                <a:solidFill>
                  <a:srgbClr val="3F3F3F"/>
                </a:solidFill>
                <a:latin typeface="Gilroy" panose="00000500000000000000" pitchFamily="50" charset="0"/>
                <a:ea typeface="Arial"/>
                <a:cs typeface="Arial"/>
                <a:sym typeface="Arial"/>
              </a:rPr>
              <a:t>Si vas a hacer una entrada en tu blog contando sobre la gestión del Ambiente Laboral de la organización, puedes difundirlo en redes sociales o en campañas de email marketing. De igual manera, puedes publicarlo directamente en plataformas como LinkedIn</a:t>
            </a:r>
            <a:endParaRPr lang="es-ES" sz="1800" b="0" i="0" u="none" strike="noStrike" cap="none" dirty="0">
              <a:solidFill>
                <a:srgbClr val="000000"/>
              </a:solidFill>
              <a:latin typeface="Gilroy" panose="00000500000000000000" pitchFamily="50" charset="0"/>
              <a:ea typeface="Arial"/>
              <a:cs typeface="Arial"/>
              <a:sym typeface="Arial"/>
            </a:endParaRPr>
          </a:p>
        </p:txBody>
      </p:sp>
      <p:sp>
        <p:nvSpPr>
          <p:cNvPr id="17" name="Title 1">
            <a:extLst>
              <a:ext uri="{FF2B5EF4-FFF2-40B4-BE49-F238E27FC236}">
                <a16:creationId xmlns:a16="http://schemas.microsoft.com/office/drawing/2014/main" id="{FE72FD38-53E0-11F4-6233-26512D9D7AE3}"/>
              </a:ext>
            </a:extLst>
          </p:cNvPr>
          <p:cNvSpPr txBox="1">
            <a:spLocks/>
          </p:cNvSpPr>
          <p:nvPr/>
        </p:nvSpPr>
        <p:spPr>
          <a:xfrm>
            <a:off x="2266168" y="365125"/>
            <a:ext cx="313709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dirty="0">
                <a:solidFill>
                  <a:srgbClr val="30529E"/>
                </a:solidFill>
                <a:latin typeface="Gilroy ExtraBold" panose="00000900000000000000" pitchFamily="50" charset="0"/>
              </a:rPr>
              <a:t>3. Artículos</a:t>
            </a:r>
          </a:p>
        </p:txBody>
      </p:sp>
      <p:sp>
        <p:nvSpPr>
          <p:cNvPr id="2" name="TextBox 1">
            <a:extLst>
              <a:ext uri="{FF2B5EF4-FFF2-40B4-BE49-F238E27FC236}">
                <a16:creationId xmlns:a16="http://schemas.microsoft.com/office/drawing/2014/main" id="{1CCFBC60-0763-C98A-4AFA-3065180F6DC8}"/>
              </a:ext>
            </a:extLst>
          </p:cNvPr>
          <p:cNvSpPr txBox="1"/>
          <p:nvPr/>
        </p:nvSpPr>
        <p:spPr>
          <a:xfrm>
            <a:off x="6592666" y="1649591"/>
            <a:ext cx="3825847" cy="1200329"/>
          </a:xfrm>
          <a:prstGeom prst="rect">
            <a:avLst/>
          </a:prstGeom>
          <a:noFill/>
        </p:spPr>
        <p:txBody>
          <a:bodyPr wrap="square" rtlCol="0">
            <a:spAutoFit/>
          </a:bodyPr>
          <a:lstStyle/>
          <a:p>
            <a:pPr marL="0" marR="0" lvl="0" indent="0" algn="l" rtl="0">
              <a:lnSpc>
                <a:spcPct val="100000"/>
              </a:lnSpc>
              <a:spcBef>
                <a:spcPts val="600"/>
              </a:spcBef>
              <a:spcAft>
                <a:spcPts val="600"/>
              </a:spcAft>
              <a:buClr>
                <a:srgbClr val="47269A"/>
              </a:buClr>
              <a:buSzPts val="1400"/>
              <a:buFont typeface="Arial"/>
              <a:buNone/>
            </a:pPr>
            <a:r>
              <a:rPr lang="es-ES" dirty="0">
                <a:solidFill>
                  <a:srgbClr val="3F3F3F"/>
                </a:solidFill>
                <a:latin typeface="Gilroy" panose="00000500000000000000" pitchFamily="50" charset="0"/>
                <a:ea typeface="Arial"/>
                <a:cs typeface="Arial"/>
                <a:sym typeface="Arial"/>
              </a:rPr>
              <a:t>F</a:t>
            </a:r>
            <a:r>
              <a:rPr lang="es-ES" sz="1800" b="0" i="0" u="none" strike="noStrike" cap="none" dirty="0">
                <a:solidFill>
                  <a:srgbClr val="3F3F3F"/>
                </a:solidFill>
                <a:latin typeface="Gilroy" panose="00000500000000000000" pitchFamily="50" charset="0"/>
                <a:ea typeface="Arial"/>
                <a:cs typeface="Arial"/>
                <a:sym typeface="Arial"/>
              </a:rPr>
              <a:t>rases inspiracionales,  carruseles, galería con fotos del talento, son contenido fácil de desarrollar y que puede generar alto impacto</a:t>
            </a:r>
            <a:endParaRPr lang="es-ES" sz="1800" b="0" i="0" u="none" strike="noStrike" cap="none" dirty="0">
              <a:solidFill>
                <a:srgbClr val="000000"/>
              </a:solidFill>
              <a:latin typeface="Gilroy" panose="00000500000000000000" pitchFamily="50" charset="0"/>
              <a:ea typeface="Arial"/>
              <a:cs typeface="Arial"/>
              <a:sym typeface="Arial"/>
            </a:endParaRPr>
          </a:p>
        </p:txBody>
      </p:sp>
      <p:sp>
        <p:nvSpPr>
          <p:cNvPr id="3" name="Title 1">
            <a:extLst>
              <a:ext uri="{FF2B5EF4-FFF2-40B4-BE49-F238E27FC236}">
                <a16:creationId xmlns:a16="http://schemas.microsoft.com/office/drawing/2014/main" id="{D8AF919A-D6B2-D801-8F24-5ED9E15A7332}"/>
              </a:ext>
            </a:extLst>
          </p:cNvPr>
          <p:cNvSpPr txBox="1">
            <a:spLocks/>
          </p:cNvSpPr>
          <p:nvPr/>
        </p:nvSpPr>
        <p:spPr>
          <a:xfrm>
            <a:off x="7568605" y="365125"/>
            <a:ext cx="344693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dirty="0">
                <a:solidFill>
                  <a:srgbClr val="30529E"/>
                </a:solidFill>
                <a:latin typeface="Gilroy ExtraBold" panose="00000900000000000000" pitchFamily="50" charset="0"/>
              </a:rPr>
              <a:t>4. Imágenes</a:t>
            </a:r>
          </a:p>
        </p:txBody>
      </p:sp>
      <p:cxnSp>
        <p:nvCxnSpPr>
          <p:cNvPr id="8" name="Straight Connector 7">
            <a:extLst>
              <a:ext uri="{FF2B5EF4-FFF2-40B4-BE49-F238E27FC236}">
                <a16:creationId xmlns:a16="http://schemas.microsoft.com/office/drawing/2014/main" id="{3D76EE88-8B5B-4C21-B741-8A964056EE03}"/>
              </a:ext>
            </a:extLst>
          </p:cNvPr>
          <p:cNvCxnSpPr/>
          <p:nvPr/>
        </p:nvCxnSpPr>
        <p:spPr>
          <a:xfrm flipV="1">
            <a:off x="5850123" y="365125"/>
            <a:ext cx="0" cy="5796524"/>
          </a:xfrm>
          <a:prstGeom prst="line">
            <a:avLst/>
          </a:prstGeom>
          <a:ln>
            <a:solidFill>
              <a:srgbClr val="42388E"/>
            </a:solidFill>
          </a:ln>
        </p:spPr>
        <p:style>
          <a:lnRef idx="1">
            <a:schemeClr val="accent1"/>
          </a:lnRef>
          <a:fillRef idx="0">
            <a:schemeClr val="accent1"/>
          </a:fillRef>
          <a:effectRef idx="0">
            <a:schemeClr val="accent1"/>
          </a:effectRef>
          <a:fontRef idx="minor">
            <a:schemeClr val="tx1"/>
          </a:fontRef>
        </p:style>
      </p:cxnSp>
      <p:pic>
        <p:nvPicPr>
          <p:cNvPr id="12" name="Picture 11" descr="Calendar&#10;&#10;Description automatically generated with medium confidence">
            <a:extLst>
              <a:ext uri="{FF2B5EF4-FFF2-40B4-BE49-F238E27FC236}">
                <a16:creationId xmlns:a16="http://schemas.microsoft.com/office/drawing/2014/main" id="{604EE133-5D50-5AFA-4583-CC86E19CCF4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89457" y="4250955"/>
            <a:ext cx="2447682" cy="15853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descr="A picture containing text, wall, indoor, black&#10;&#10;Description automatically generated">
            <a:extLst>
              <a:ext uri="{FF2B5EF4-FFF2-40B4-BE49-F238E27FC236}">
                <a16:creationId xmlns:a16="http://schemas.microsoft.com/office/drawing/2014/main" id="{5083DF83-253D-A149-E239-6EE673A5A00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18559" y="4208470"/>
            <a:ext cx="2374058" cy="15827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Graphic 17">
            <a:extLst>
              <a:ext uri="{FF2B5EF4-FFF2-40B4-BE49-F238E27FC236}">
                <a16:creationId xmlns:a16="http://schemas.microsoft.com/office/drawing/2014/main" id="{4B925F43-3749-EB5E-0C54-E47139AD570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519875" y="598661"/>
            <a:ext cx="728662" cy="704850"/>
          </a:xfrm>
          <a:prstGeom prst="rect">
            <a:avLst/>
          </a:prstGeom>
        </p:spPr>
      </p:pic>
      <p:pic>
        <p:nvPicPr>
          <p:cNvPr id="21" name="Graphic 20">
            <a:extLst>
              <a:ext uri="{FF2B5EF4-FFF2-40B4-BE49-F238E27FC236}">
                <a16:creationId xmlns:a16="http://schemas.microsoft.com/office/drawing/2014/main" id="{033ACBF9-E51C-6DED-AEE1-07D77AFADBE6}"/>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641620" y="596801"/>
            <a:ext cx="926985" cy="704850"/>
          </a:xfrm>
          <a:prstGeom prst="rect">
            <a:avLst/>
          </a:prstGeom>
        </p:spPr>
      </p:pic>
    </p:spTree>
    <p:extLst>
      <p:ext uri="{BB962C8B-B14F-4D97-AF65-F5344CB8AC3E}">
        <p14:creationId xmlns:p14="http://schemas.microsoft.com/office/powerpoint/2010/main" val="1800869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720DBD76-5089-F36E-C02B-9EF99EC00AB3}"/>
              </a:ext>
            </a:extLst>
          </p:cNvPr>
          <p:cNvPicPr>
            <a:picLocks noGrp="1" noRot="1" noChangeAspect="1" noMove="1" noResize="1" noEditPoints="1" noAdjustHandles="1" noChangeArrowheads="1" noChangeShapeType="1" noCrop="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368" b="35809"/>
          <a:stretch/>
        </p:blipFill>
        <p:spPr>
          <a:xfrm>
            <a:off x="-864814" y="-152399"/>
            <a:ext cx="14752182" cy="7113642"/>
          </a:xfrm>
          <a:prstGeom prst="rect">
            <a:avLst/>
          </a:prstGeom>
        </p:spPr>
      </p:pic>
      <p:pic>
        <p:nvPicPr>
          <p:cNvPr id="2" name="Graphic 1">
            <a:extLst>
              <a:ext uri="{FF2B5EF4-FFF2-40B4-BE49-F238E27FC236}">
                <a16:creationId xmlns:a16="http://schemas.microsoft.com/office/drawing/2014/main" id="{0D0D2C1F-BADF-1E17-892D-D1E510FDD5A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534297" y="5919570"/>
            <a:ext cx="1519875" cy="938430"/>
          </a:xfrm>
          <a:prstGeom prst="rect">
            <a:avLst/>
          </a:prstGeom>
        </p:spPr>
      </p:pic>
      <p:sp>
        <p:nvSpPr>
          <p:cNvPr id="6" name="Title 1">
            <a:extLst>
              <a:ext uri="{FF2B5EF4-FFF2-40B4-BE49-F238E27FC236}">
                <a16:creationId xmlns:a16="http://schemas.microsoft.com/office/drawing/2014/main" id="{26C84432-FD80-F045-8509-8A7F3398445B}"/>
              </a:ext>
            </a:extLst>
          </p:cNvPr>
          <p:cNvSpPr>
            <a:spLocks noGrp="1"/>
          </p:cNvSpPr>
          <p:nvPr>
            <p:ph type="title"/>
          </p:nvPr>
        </p:nvSpPr>
        <p:spPr>
          <a:xfrm>
            <a:off x="2278966" y="373312"/>
            <a:ext cx="8147734" cy="1325563"/>
          </a:xfrm>
        </p:spPr>
        <p:txBody>
          <a:bodyPr/>
          <a:lstStyle/>
          <a:p>
            <a:r>
              <a:rPr lang="es-CO" dirty="0">
                <a:solidFill>
                  <a:srgbClr val="30529E"/>
                </a:solidFill>
                <a:latin typeface="Gilroy ExtraBold" panose="00000900000000000000" pitchFamily="50" charset="0"/>
              </a:rPr>
              <a:t>5. Transmisiones en vivo</a:t>
            </a:r>
          </a:p>
        </p:txBody>
      </p:sp>
      <p:sp>
        <p:nvSpPr>
          <p:cNvPr id="8" name="TextBox 7">
            <a:extLst>
              <a:ext uri="{FF2B5EF4-FFF2-40B4-BE49-F238E27FC236}">
                <a16:creationId xmlns:a16="http://schemas.microsoft.com/office/drawing/2014/main" id="{E3E37180-22F7-2CD0-44F4-25AB86E2C5B6}"/>
              </a:ext>
            </a:extLst>
          </p:cNvPr>
          <p:cNvSpPr txBox="1"/>
          <p:nvPr/>
        </p:nvSpPr>
        <p:spPr>
          <a:xfrm>
            <a:off x="1240367" y="2087094"/>
            <a:ext cx="4855633" cy="3754874"/>
          </a:xfrm>
          <a:prstGeom prst="rect">
            <a:avLst/>
          </a:prstGeom>
          <a:noFill/>
        </p:spPr>
        <p:txBody>
          <a:bodyPr wrap="square" rtlCol="0">
            <a:spAutoFit/>
          </a:bodyPr>
          <a:lstStyle/>
          <a:p>
            <a:pPr marL="0" marR="0" lvl="0" indent="0" algn="l" rtl="0">
              <a:lnSpc>
                <a:spcPct val="100000"/>
              </a:lnSpc>
              <a:spcBef>
                <a:spcPts val="600"/>
              </a:spcBef>
              <a:spcAft>
                <a:spcPts val="600"/>
              </a:spcAft>
              <a:buClr>
                <a:srgbClr val="47269A"/>
              </a:buClr>
              <a:buSzPts val="1400"/>
              <a:buFont typeface="Arial"/>
              <a:buNone/>
            </a:pPr>
            <a:r>
              <a:rPr lang="es-ES" sz="1800" b="0" i="0" u="none" strike="noStrike" cap="none" dirty="0">
                <a:solidFill>
                  <a:srgbClr val="3F3F3F"/>
                </a:solidFill>
                <a:latin typeface="Gilroy" panose="00000500000000000000" pitchFamily="50" charset="0"/>
                <a:ea typeface="Arial"/>
                <a:cs typeface="Arial"/>
                <a:sym typeface="Arial"/>
              </a:rPr>
              <a:t>Invitar a los líderes de la organizaciones para hablar de la Gestión del Ambiente Laboral, contemplando casos de éxito y buenas prácticas, es un formato que funciona muy bien en plataformas como Facebook y YouTube</a:t>
            </a:r>
            <a:endParaRPr lang="es-ES" sz="1800" b="0" i="0" u="none" strike="noStrike" cap="none" dirty="0">
              <a:solidFill>
                <a:srgbClr val="000000"/>
              </a:solidFill>
              <a:latin typeface="Gilroy" panose="00000500000000000000" pitchFamily="50" charset="0"/>
              <a:ea typeface="Arial"/>
              <a:cs typeface="Arial"/>
              <a:sym typeface="Arial"/>
            </a:endParaRPr>
          </a:p>
          <a:p>
            <a:pPr marL="0" marR="0" lvl="0" indent="0" algn="l" rtl="0">
              <a:lnSpc>
                <a:spcPct val="100000"/>
              </a:lnSpc>
              <a:spcBef>
                <a:spcPts val="600"/>
              </a:spcBef>
              <a:spcAft>
                <a:spcPts val="600"/>
              </a:spcAft>
              <a:buClr>
                <a:srgbClr val="47269A"/>
              </a:buClr>
              <a:buSzPts val="1400"/>
              <a:buFont typeface="Arial"/>
              <a:buNone/>
            </a:pPr>
            <a:r>
              <a:rPr lang="es-ES" sz="1800" b="1" i="0" u="none" strike="noStrike" cap="none" dirty="0">
                <a:solidFill>
                  <a:srgbClr val="47269A"/>
                </a:solidFill>
                <a:latin typeface="Gilroy" panose="00000500000000000000" pitchFamily="50" charset="0"/>
                <a:ea typeface="Arial"/>
                <a:cs typeface="Arial"/>
                <a:sym typeface="Arial"/>
              </a:rPr>
              <a:t>Herramientas:</a:t>
            </a:r>
            <a:endParaRPr lang="es-ES" sz="1800" b="0" i="0" u="none" strike="noStrike" cap="none" dirty="0">
              <a:solidFill>
                <a:srgbClr val="000000"/>
              </a:solidFill>
              <a:latin typeface="Gilroy" panose="00000500000000000000" pitchFamily="50" charset="0"/>
              <a:ea typeface="Arial"/>
              <a:cs typeface="Arial"/>
              <a:sym typeface="Arial"/>
            </a:endParaRPr>
          </a:p>
          <a:p>
            <a:pPr marL="0" marR="0" lvl="0" indent="0" algn="l" rtl="0">
              <a:lnSpc>
                <a:spcPct val="100000"/>
              </a:lnSpc>
              <a:spcBef>
                <a:spcPts val="600"/>
              </a:spcBef>
              <a:spcAft>
                <a:spcPts val="600"/>
              </a:spcAft>
              <a:buClr>
                <a:srgbClr val="47269A"/>
              </a:buClr>
              <a:buSzPts val="1400"/>
              <a:buFont typeface="Arial"/>
              <a:buNone/>
            </a:pPr>
            <a:r>
              <a:rPr lang="es-ES" sz="1800" b="0" i="0" u="none" strike="noStrike" cap="none" dirty="0" err="1">
                <a:solidFill>
                  <a:srgbClr val="3F3F3F"/>
                </a:solidFill>
                <a:latin typeface="Gilroy" panose="00000500000000000000" pitchFamily="50" charset="0"/>
                <a:ea typeface="Arial"/>
                <a:cs typeface="Arial"/>
                <a:sym typeface="Arial"/>
              </a:rPr>
              <a:t>StreamYard</a:t>
            </a:r>
            <a:endParaRPr lang="es-ES" sz="1800" b="0" i="0" u="none" strike="noStrike" cap="none" dirty="0">
              <a:solidFill>
                <a:srgbClr val="3F3F3F"/>
              </a:solidFill>
              <a:latin typeface="Gilroy" panose="00000500000000000000" pitchFamily="50" charset="0"/>
              <a:ea typeface="Arial"/>
              <a:cs typeface="Arial"/>
              <a:sym typeface="Arial"/>
            </a:endParaRPr>
          </a:p>
          <a:p>
            <a:pPr marL="0" marR="0" lvl="0" indent="0" algn="l" rtl="0">
              <a:lnSpc>
                <a:spcPct val="100000"/>
              </a:lnSpc>
              <a:spcBef>
                <a:spcPts val="600"/>
              </a:spcBef>
              <a:spcAft>
                <a:spcPts val="600"/>
              </a:spcAft>
              <a:buClr>
                <a:srgbClr val="47269A"/>
              </a:buClr>
              <a:buSzPts val="1400"/>
              <a:buFont typeface="Arial"/>
              <a:buNone/>
            </a:pPr>
            <a:r>
              <a:rPr lang="es-ES" sz="1800" b="1" i="0" u="none" strike="noStrike" cap="none" dirty="0" err="1">
                <a:solidFill>
                  <a:srgbClr val="47269A"/>
                </a:solidFill>
                <a:latin typeface="Gilroy" panose="00000500000000000000" pitchFamily="50" charset="0"/>
                <a:ea typeface="Arial"/>
                <a:cs typeface="Arial"/>
                <a:sym typeface="Arial"/>
              </a:rPr>
              <a:t>Tips</a:t>
            </a:r>
            <a:r>
              <a:rPr lang="es-ES" sz="1800" b="1" i="0" u="none" strike="noStrike" cap="none" dirty="0">
                <a:solidFill>
                  <a:srgbClr val="47269A"/>
                </a:solidFill>
                <a:latin typeface="Gilroy" panose="00000500000000000000" pitchFamily="50" charset="0"/>
                <a:ea typeface="Arial"/>
                <a:cs typeface="Arial"/>
                <a:sym typeface="Arial"/>
              </a:rPr>
              <a:t>:</a:t>
            </a:r>
            <a:endParaRPr lang="es-ES" sz="1800" b="0" i="0" u="none" strike="noStrike" cap="none" dirty="0">
              <a:solidFill>
                <a:srgbClr val="000000"/>
              </a:solidFill>
              <a:latin typeface="Gilroy" panose="00000500000000000000" pitchFamily="50" charset="0"/>
              <a:ea typeface="Arial"/>
              <a:cs typeface="Arial"/>
              <a:sym typeface="Arial"/>
            </a:endParaRPr>
          </a:p>
          <a:p>
            <a:pPr marL="0" marR="0" lvl="0" indent="0" algn="l" rtl="0">
              <a:lnSpc>
                <a:spcPct val="100000"/>
              </a:lnSpc>
              <a:spcBef>
                <a:spcPts val="600"/>
              </a:spcBef>
              <a:spcAft>
                <a:spcPts val="600"/>
              </a:spcAft>
              <a:buClr>
                <a:srgbClr val="47269A"/>
              </a:buClr>
              <a:buSzPts val="1400"/>
              <a:buFont typeface="Arial"/>
              <a:buNone/>
            </a:pPr>
            <a:r>
              <a:rPr lang="es-ES" sz="1800" b="0" i="0" u="none" strike="noStrike" cap="none" dirty="0">
                <a:solidFill>
                  <a:srgbClr val="3F3F3F"/>
                </a:solidFill>
                <a:latin typeface="Gilroy" panose="00000500000000000000" pitchFamily="50" charset="0"/>
                <a:ea typeface="Arial"/>
                <a:cs typeface="Arial"/>
                <a:sym typeface="Arial"/>
              </a:rPr>
              <a:t>Puedes realizar una pieza o un email para convocar, diciendo fecha, hora e invitados</a:t>
            </a:r>
            <a:endParaRPr lang="es-ES" sz="1800" b="0" i="0" u="none" strike="noStrike" cap="none" dirty="0">
              <a:solidFill>
                <a:srgbClr val="000000"/>
              </a:solidFill>
              <a:latin typeface="Gilroy" panose="00000500000000000000" pitchFamily="50" charset="0"/>
              <a:ea typeface="Arial"/>
              <a:cs typeface="Arial"/>
              <a:sym typeface="Arial"/>
            </a:endParaRPr>
          </a:p>
        </p:txBody>
      </p:sp>
      <p:pic>
        <p:nvPicPr>
          <p:cNvPr id="12" name="Graphic 11">
            <a:extLst>
              <a:ext uri="{FF2B5EF4-FFF2-40B4-BE49-F238E27FC236}">
                <a16:creationId xmlns:a16="http://schemas.microsoft.com/office/drawing/2014/main" id="{50723E4F-4E2F-E823-889B-718E57DB550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286187" y="2087094"/>
            <a:ext cx="4771221" cy="2683812"/>
          </a:xfrm>
          <a:prstGeom prst="rect">
            <a:avLst/>
          </a:prstGeom>
        </p:spPr>
      </p:pic>
      <p:pic>
        <p:nvPicPr>
          <p:cNvPr id="15" name="Graphic 14">
            <a:extLst>
              <a:ext uri="{FF2B5EF4-FFF2-40B4-BE49-F238E27FC236}">
                <a16:creationId xmlns:a16="http://schemas.microsoft.com/office/drawing/2014/main" id="{9D6D8115-24A2-A34B-D1A0-F9D43A045FF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38843" y="495415"/>
            <a:ext cx="766250" cy="766250"/>
          </a:xfrm>
          <a:prstGeom prst="rect">
            <a:avLst/>
          </a:prstGeom>
        </p:spPr>
      </p:pic>
    </p:spTree>
    <p:extLst>
      <p:ext uri="{BB962C8B-B14F-4D97-AF65-F5344CB8AC3E}">
        <p14:creationId xmlns:p14="http://schemas.microsoft.com/office/powerpoint/2010/main" val="1271625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BBAA99BA-0181-CC88-C62F-D970CA7D3DEF}"/>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375" t="1765" r="11839" b="13459"/>
          <a:stretch/>
        </p:blipFill>
        <p:spPr>
          <a:xfrm>
            <a:off x="-856022" y="-215900"/>
            <a:ext cx="13167443" cy="7539567"/>
          </a:xfrm>
          <a:prstGeom prst="rect">
            <a:avLst/>
          </a:prstGeom>
        </p:spPr>
      </p:pic>
      <p:sp>
        <p:nvSpPr>
          <p:cNvPr id="2" name="Title 1">
            <a:extLst>
              <a:ext uri="{FF2B5EF4-FFF2-40B4-BE49-F238E27FC236}">
                <a16:creationId xmlns:a16="http://schemas.microsoft.com/office/drawing/2014/main" id="{0B0137A9-925A-D562-6C46-C8FDC4DC8B03}"/>
              </a:ext>
            </a:extLst>
          </p:cNvPr>
          <p:cNvSpPr>
            <a:spLocks noGrp="1"/>
          </p:cNvSpPr>
          <p:nvPr>
            <p:ph type="title"/>
          </p:nvPr>
        </p:nvSpPr>
        <p:spPr>
          <a:xfrm>
            <a:off x="1911880" y="365125"/>
            <a:ext cx="9186333" cy="1325563"/>
          </a:xfrm>
        </p:spPr>
        <p:txBody>
          <a:bodyPr/>
          <a:lstStyle/>
          <a:p>
            <a:r>
              <a:rPr lang="es-CO">
                <a:solidFill>
                  <a:srgbClr val="30529E"/>
                </a:solidFill>
                <a:latin typeface="Gilroy ExtraBold" panose="00000900000000000000" pitchFamily="50" charset="0"/>
              </a:rPr>
              <a:t>Mensajes clave</a:t>
            </a:r>
          </a:p>
        </p:txBody>
      </p:sp>
      <p:pic>
        <p:nvPicPr>
          <p:cNvPr id="5" name="Graphic 4">
            <a:extLst>
              <a:ext uri="{FF2B5EF4-FFF2-40B4-BE49-F238E27FC236}">
                <a16:creationId xmlns:a16="http://schemas.microsoft.com/office/drawing/2014/main" id="{7A2A9781-C287-8FF8-D283-7D8CE837C89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77579" y="599850"/>
            <a:ext cx="481665" cy="736481"/>
          </a:xfrm>
          <a:prstGeom prst="rect">
            <a:avLst/>
          </a:prstGeom>
        </p:spPr>
      </p:pic>
      <p:pic>
        <p:nvPicPr>
          <p:cNvPr id="8" name="Graphic 7">
            <a:extLst>
              <a:ext uri="{FF2B5EF4-FFF2-40B4-BE49-F238E27FC236}">
                <a16:creationId xmlns:a16="http://schemas.microsoft.com/office/drawing/2014/main" id="{D32AE473-3DAD-064C-5982-F8091E3441E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528123" y="0"/>
            <a:ext cx="1519875" cy="938430"/>
          </a:xfrm>
          <a:prstGeom prst="rect">
            <a:avLst/>
          </a:prstGeom>
        </p:spPr>
      </p:pic>
      <p:sp>
        <p:nvSpPr>
          <p:cNvPr id="10" name="TextBox 9">
            <a:extLst>
              <a:ext uri="{FF2B5EF4-FFF2-40B4-BE49-F238E27FC236}">
                <a16:creationId xmlns:a16="http://schemas.microsoft.com/office/drawing/2014/main" id="{E7258E46-4FD5-44A2-420F-2853FE34AC93}"/>
              </a:ext>
            </a:extLst>
          </p:cNvPr>
          <p:cNvSpPr txBox="1"/>
          <p:nvPr/>
        </p:nvSpPr>
        <p:spPr>
          <a:xfrm>
            <a:off x="1240367" y="1571055"/>
            <a:ext cx="10047694" cy="2739211"/>
          </a:xfrm>
          <a:prstGeom prst="rect">
            <a:avLst/>
          </a:prstGeom>
          <a:noFill/>
        </p:spPr>
        <p:txBody>
          <a:bodyPr wrap="square" rtlCol="0">
            <a:spAutoFit/>
          </a:bodyPr>
          <a:lstStyle/>
          <a:p>
            <a:pPr marL="0" lvl="0" indent="0" algn="l" rtl="0">
              <a:lnSpc>
                <a:spcPct val="100000"/>
              </a:lnSpc>
              <a:spcBef>
                <a:spcPts val="600"/>
              </a:spcBef>
              <a:spcAft>
                <a:spcPts val="600"/>
              </a:spcAft>
              <a:buSzPts val="2000"/>
              <a:buNone/>
            </a:pPr>
            <a:r>
              <a:rPr lang="es-ES" dirty="0">
                <a:solidFill>
                  <a:schemeClr val="tx1">
                    <a:lumMod val="75000"/>
                    <a:lumOff val="25000"/>
                  </a:schemeClr>
                </a:solidFill>
                <a:latin typeface="Gilroy" panose="00000500000000000000" pitchFamily="50" charset="0"/>
              </a:rPr>
              <a:t>El 2022 ha sido un año lleno de transformaciones y oportunidades que nos han dejado  aprendizajes y reflexiones muy importantes. Este, ha llevado a las organizaciones y a colaboradores a realizar cambios en sus dinámicas de trabajo, que no solo influyeron en el entorno laboral sino también en el personal</a:t>
            </a:r>
          </a:p>
          <a:p>
            <a:pPr marL="0" lvl="0" indent="0" algn="l" rtl="0">
              <a:lnSpc>
                <a:spcPct val="100000"/>
              </a:lnSpc>
              <a:spcBef>
                <a:spcPts val="600"/>
              </a:spcBef>
              <a:spcAft>
                <a:spcPts val="600"/>
              </a:spcAft>
              <a:buSzPts val="2000"/>
              <a:buNone/>
            </a:pPr>
            <a:r>
              <a:rPr lang="es-ES" dirty="0">
                <a:solidFill>
                  <a:schemeClr val="tx1">
                    <a:lumMod val="75000"/>
                    <a:lumOff val="25000"/>
                  </a:schemeClr>
                </a:solidFill>
                <a:latin typeface="Gilroy" panose="00000500000000000000" pitchFamily="50" charset="0"/>
              </a:rPr>
              <a:t>Por ello, </a:t>
            </a:r>
            <a:r>
              <a:rPr lang="es-ES" b="1" dirty="0">
                <a:solidFill>
                  <a:srgbClr val="42388E"/>
                </a:solidFill>
                <a:latin typeface="Gilroy ExtraBold" panose="00000900000000000000" pitchFamily="50" charset="0"/>
              </a:rPr>
              <a:t>queremos promover a través de este reconocimiento,</a:t>
            </a:r>
            <a:r>
              <a:rPr lang="es-ES" dirty="0">
                <a:latin typeface="Gilroy" panose="00000500000000000000" pitchFamily="50" charset="0"/>
              </a:rPr>
              <a:t> </a:t>
            </a:r>
            <a:r>
              <a:rPr lang="es-ES" dirty="0">
                <a:solidFill>
                  <a:schemeClr val="tx1">
                    <a:lumMod val="75000"/>
                    <a:lumOff val="25000"/>
                  </a:schemeClr>
                </a:solidFill>
                <a:latin typeface="Gilroy" panose="00000500000000000000" pitchFamily="50" charset="0"/>
              </a:rPr>
              <a:t>la diferencia que hacen Los Grandes Lugares para Trabajar, en momentos donde el cuidado y el bienestar de su gente son lo más importante</a:t>
            </a:r>
            <a:r>
              <a:rPr lang="es-ES" dirty="0">
                <a:solidFill>
                  <a:schemeClr val="tx1">
                    <a:lumMod val="75000"/>
                    <a:lumOff val="25000"/>
                  </a:schemeClr>
                </a:solidFill>
                <a:latin typeface="Gilroy ExtraBold" panose="00000900000000000000" pitchFamily="50" charset="0"/>
              </a:rPr>
              <a:t>, </a:t>
            </a:r>
            <a:r>
              <a:rPr lang="es-ES" b="1" dirty="0">
                <a:solidFill>
                  <a:srgbClr val="42388E"/>
                </a:solidFill>
                <a:latin typeface="Gilroy ExtraBold" panose="00000900000000000000" pitchFamily="50" charset="0"/>
              </a:rPr>
              <a:t>impactando positivamente los resultados del negocio y contribuyendo a la construcción de un mejor país.</a:t>
            </a:r>
            <a:r>
              <a:rPr lang="es-ES" dirty="0">
                <a:solidFill>
                  <a:srgbClr val="42388E"/>
                </a:solidFill>
                <a:latin typeface="Gilroy ExtraBold" panose="00000900000000000000" pitchFamily="50" charset="0"/>
              </a:rPr>
              <a:t> </a:t>
            </a:r>
            <a:r>
              <a:rPr lang="es-ES" dirty="0">
                <a:solidFill>
                  <a:schemeClr val="tx1">
                    <a:lumMod val="75000"/>
                    <a:lumOff val="25000"/>
                  </a:schemeClr>
                </a:solidFill>
                <a:latin typeface="Gilroy" panose="00000500000000000000" pitchFamily="50" charset="0"/>
              </a:rPr>
              <a:t>Estos son algunos aspectos que vale la pena destacar:</a:t>
            </a:r>
            <a:endParaRPr lang="es-CO" sz="1800" b="0" i="0" u="none" strike="noStrike" dirty="0">
              <a:solidFill>
                <a:schemeClr val="tx1">
                  <a:lumMod val="75000"/>
                  <a:lumOff val="25000"/>
                </a:schemeClr>
              </a:solidFill>
              <a:effectLst/>
              <a:latin typeface="Gilroy" panose="00000500000000000000" pitchFamily="50" charset="0"/>
            </a:endParaRPr>
          </a:p>
        </p:txBody>
      </p:sp>
      <p:sp>
        <p:nvSpPr>
          <p:cNvPr id="17" name="TextBox 16">
            <a:extLst>
              <a:ext uri="{FF2B5EF4-FFF2-40B4-BE49-F238E27FC236}">
                <a16:creationId xmlns:a16="http://schemas.microsoft.com/office/drawing/2014/main" id="{C5041404-97A9-1822-E1CF-903ABF5B8806}"/>
              </a:ext>
            </a:extLst>
          </p:cNvPr>
          <p:cNvSpPr txBox="1"/>
          <p:nvPr/>
        </p:nvSpPr>
        <p:spPr>
          <a:xfrm>
            <a:off x="1911880" y="4433410"/>
            <a:ext cx="9292530" cy="2225225"/>
          </a:xfrm>
          <a:prstGeom prst="rect">
            <a:avLst/>
          </a:prstGeom>
          <a:noFill/>
        </p:spPr>
        <p:txBody>
          <a:bodyPr wrap="square" numCol="2" spcCol="914400">
            <a:spAutoFit/>
          </a:bodyPr>
          <a:lstStyle/>
          <a:p>
            <a:pPr marL="0" marR="0" lvl="0" indent="0" algn="l" rtl="0">
              <a:lnSpc>
                <a:spcPct val="90000"/>
              </a:lnSpc>
              <a:spcBef>
                <a:spcPts val="600"/>
              </a:spcBef>
              <a:spcAft>
                <a:spcPts val="600"/>
              </a:spcAft>
              <a:buClr>
                <a:srgbClr val="47269A"/>
              </a:buClr>
              <a:buSzPts val="1800"/>
              <a:buFont typeface="Arial"/>
              <a:buNone/>
            </a:pPr>
            <a:r>
              <a:rPr lang="es-ES" sz="1600" b="0" i="0" u="none" strike="noStrike" cap="none" dirty="0">
                <a:solidFill>
                  <a:srgbClr val="3F3F3F"/>
                </a:solidFill>
                <a:latin typeface="Gilroy" panose="00000500000000000000" pitchFamily="50" charset="0"/>
                <a:ea typeface="Arial"/>
                <a:cs typeface="Arial"/>
                <a:sym typeface="Arial"/>
              </a:rPr>
              <a:t>Resultados y logros alcanzados</a:t>
            </a:r>
            <a:endParaRPr lang="es-ES" sz="1200" b="0" i="0" u="none" strike="noStrike" cap="none" dirty="0">
              <a:solidFill>
                <a:srgbClr val="000000"/>
              </a:solidFill>
              <a:latin typeface="Gilroy" panose="00000500000000000000" pitchFamily="50" charset="0"/>
              <a:ea typeface="Arial"/>
              <a:cs typeface="Arial"/>
              <a:sym typeface="Arial"/>
            </a:endParaRPr>
          </a:p>
          <a:p>
            <a:pPr marL="0" marR="0" lvl="0" indent="0" algn="l" rtl="0">
              <a:lnSpc>
                <a:spcPct val="90000"/>
              </a:lnSpc>
              <a:spcBef>
                <a:spcPts val="600"/>
              </a:spcBef>
              <a:spcAft>
                <a:spcPts val="600"/>
              </a:spcAft>
              <a:buClr>
                <a:srgbClr val="47269A"/>
              </a:buClr>
              <a:buSzPts val="1800"/>
              <a:buFont typeface="Arial"/>
              <a:buNone/>
            </a:pPr>
            <a:r>
              <a:rPr lang="es-ES" sz="1600" b="0" i="0" u="none" strike="noStrike" cap="none" dirty="0">
                <a:solidFill>
                  <a:srgbClr val="3F3F3F"/>
                </a:solidFill>
                <a:latin typeface="Gilroy" panose="00000500000000000000" pitchFamily="50" charset="0"/>
                <a:ea typeface="Arial"/>
                <a:cs typeface="Arial"/>
                <a:sym typeface="Arial"/>
              </a:rPr>
              <a:t>El desempeño de los sectores económicos</a:t>
            </a:r>
            <a:endParaRPr lang="es-ES" sz="1200" b="0" i="0" u="none" strike="noStrike" cap="none" dirty="0">
              <a:solidFill>
                <a:srgbClr val="000000"/>
              </a:solidFill>
              <a:latin typeface="Gilroy" panose="00000500000000000000" pitchFamily="50" charset="0"/>
              <a:ea typeface="Arial"/>
              <a:cs typeface="Arial"/>
              <a:sym typeface="Arial"/>
            </a:endParaRPr>
          </a:p>
          <a:p>
            <a:pPr marL="0" marR="0" lvl="0" indent="0" algn="l" rtl="0">
              <a:lnSpc>
                <a:spcPct val="90000"/>
              </a:lnSpc>
              <a:spcBef>
                <a:spcPts val="600"/>
              </a:spcBef>
              <a:spcAft>
                <a:spcPts val="600"/>
              </a:spcAft>
              <a:buClr>
                <a:srgbClr val="47269A"/>
              </a:buClr>
              <a:buSzPts val="1800"/>
              <a:buFont typeface="Arial"/>
              <a:buNone/>
            </a:pPr>
            <a:r>
              <a:rPr lang="es-ES" sz="1600" b="0" i="0" u="none" strike="noStrike" cap="none" dirty="0">
                <a:solidFill>
                  <a:srgbClr val="3F3F3F"/>
                </a:solidFill>
                <a:latin typeface="Gilroy" panose="00000500000000000000" pitchFamily="50" charset="0"/>
                <a:ea typeface="Arial"/>
                <a:cs typeface="Arial"/>
                <a:sym typeface="Arial"/>
              </a:rPr>
              <a:t>Las anécdotas, testimonios y lecciones aprendidas</a:t>
            </a:r>
            <a:endParaRPr lang="es-ES" sz="1200" b="0" i="0" u="none" strike="noStrike" cap="none" dirty="0">
              <a:solidFill>
                <a:srgbClr val="000000"/>
              </a:solidFill>
              <a:latin typeface="Gilroy" panose="00000500000000000000" pitchFamily="50" charset="0"/>
              <a:ea typeface="Arial"/>
              <a:cs typeface="Arial"/>
              <a:sym typeface="Arial"/>
            </a:endParaRPr>
          </a:p>
          <a:p>
            <a:pPr marL="0" marR="0" lvl="0" indent="0" algn="l" rtl="0">
              <a:lnSpc>
                <a:spcPct val="90000"/>
              </a:lnSpc>
              <a:spcBef>
                <a:spcPts val="600"/>
              </a:spcBef>
              <a:spcAft>
                <a:spcPts val="600"/>
              </a:spcAft>
              <a:buClr>
                <a:srgbClr val="47269A"/>
              </a:buClr>
              <a:buSzPts val="1800"/>
              <a:buFont typeface="Arial"/>
              <a:buNone/>
            </a:pPr>
            <a:r>
              <a:rPr lang="es-ES" sz="1600" b="0" i="0" u="none" strike="noStrike" cap="none" dirty="0">
                <a:solidFill>
                  <a:srgbClr val="3F3F3F"/>
                </a:solidFill>
                <a:latin typeface="Gilroy" panose="00000500000000000000" pitchFamily="50" charset="0"/>
                <a:ea typeface="Arial"/>
                <a:cs typeface="Arial"/>
                <a:sym typeface="Arial"/>
              </a:rPr>
              <a:t>Prácticas innovadoras, resultado del momento en el que nos encontramos</a:t>
            </a:r>
          </a:p>
          <a:p>
            <a:pPr marL="0" marR="0" lvl="0" indent="0" algn="l" rtl="0">
              <a:lnSpc>
                <a:spcPct val="90000"/>
              </a:lnSpc>
              <a:spcBef>
                <a:spcPts val="600"/>
              </a:spcBef>
              <a:spcAft>
                <a:spcPts val="600"/>
              </a:spcAft>
              <a:buClr>
                <a:srgbClr val="47269A"/>
              </a:buClr>
              <a:buSzPts val="1800"/>
              <a:buFont typeface="Arial"/>
              <a:buNone/>
            </a:pPr>
            <a:endParaRPr lang="es-ES" sz="1200" b="0" i="0" u="none" strike="noStrike" cap="none" dirty="0">
              <a:solidFill>
                <a:srgbClr val="000000"/>
              </a:solidFill>
              <a:latin typeface="Gilroy" panose="00000500000000000000" pitchFamily="50" charset="0"/>
              <a:ea typeface="Arial"/>
              <a:cs typeface="Arial"/>
              <a:sym typeface="Arial"/>
            </a:endParaRPr>
          </a:p>
          <a:p>
            <a:pPr marL="0" marR="0" lvl="0" indent="0" algn="l" rtl="0">
              <a:lnSpc>
                <a:spcPct val="90000"/>
              </a:lnSpc>
              <a:spcBef>
                <a:spcPts val="600"/>
              </a:spcBef>
              <a:spcAft>
                <a:spcPts val="600"/>
              </a:spcAft>
              <a:buClr>
                <a:srgbClr val="47269A"/>
              </a:buClr>
              <a:buSzPts val="1800"/>
              <a:buFont typeface="Arial"/>
              <a:buNone/>
            </a:pPr>
            <a:r>
              <a:rPr lang="es-ES" sz="1600" b="0" i="0" u="none" strike="noStrike" cap="none" dirty="0">
                <a:solidFill>
                  <a:srgbClr val="3F3F3F"/>
                </a:solidFill>
                <a:latin typeface="Gilroy" panose="00000500000000000000" pitchFamily="50" charset="0"/>
                <a:ea typeface="Arial"/>
                <a:cs typeface="Arial"/>
                <a:sym typeface="Arial"/>
              </a:rPr>
              <a:t>El rol de los líderes y la gestión de los equipos de trabajo</a:t>
            </a:r>
            <a:endParaRPr lang="es-ES" sz="1200" b="0" i="0" u="none" strike="noStrike" cap="none" dirty="0">
              <a:solidFill>
                <a:srgbClr val="000000"/>
              </a:solidFill>
              <a:latin typeface="Gilroy" panose="00000500000000000000" pitchFamily="50" charset="0"/>
              <a:ea typeface="Arial"/>
              <a:cs typeface="Arial"/>
              <a:sym typeface="Arial"/>
            </a:endParaRPr>
          </a:p>
          <a:p>
            <a:pPr marL="0" marR="0" lvl="0" indent="0" algn="l" rtl="0">
              <a:lnSpc>
                <a:spcPct val="90000"/>
              </a:lnSpc>
              <a:spcBef>
                <a:spcPts val="600"/>
              </a:spcBef>
              <a:spcAft>
                <a:spcPts val="600"/>
              </a:spcAft>
              <a:buClr>
                <a:srgbClr val="47269A"/>
              </a:buClr>
              <a:buSzPts val="1800"/>
              <a:buFont typeface="Arial"/>
              <a:buNone/>
            </a:pPr>
            <a:r>
              <a:rPr lang="es-ES" sz="1600" b="0" i="0" u="none" strike="noStrike" cap="none" dirty="0">
                <a:solidFill>
                  <a:srgbClr val="3F3F3F"/>
                </a:solidFill>
                <a:latin typeface="Gilroy" panose="00000500000000000000" pitchFamily="50" charset="0"/>
                <a:ea typeface="Arial"/>
                <a:cs typeface="Arial"/>
                <a:sym typeface="Arial"/>
              </a:rPr>
              <a:t>Los retos de las nuevas dinámicas organizacionales y sociales</a:t>
            </a:r>
            <a:endParaRPr lang="es-ES" sz="1200" b="0" i="0" u="none" strike="noStrike" cap="none" dirty="0">
              <a:solidFill>
                <a:srgbClr val="000000"/>
              </a:solidFill>
              <a:latin typeface="Gilroy" panose="00000500000000000000" pitchFamily="50" charset="0"/>
              <a:ea typeface="Arial"/>
              <a:cs typeface="Arial"/>
              <a:sym typeface="Arial"/>
            </a:endParaRPr>
          </a:p>
          <a:p>
            <a:pPr marL="0" marR="0" lvl="0" indent="0" algn="l" rtl="0">
              <a:lnSpc>
                <a:spcPct val="90000"/>
              </a:lnSpc>
              <a:spcBef>
                <a:spcPts val="600"/>
              </a:spcBef>
              <a:spcAft>
                <a:spcPts val="600"/>
              </a:spcAft>
              <a:buClr>
                <a:srgbClr val="47269A"/>
              </a:buClr>
              <a:buSzPts val="1800"/>
              <a:buFont typeface="Arial"/>
              <a:buNone/>
            </a:pPr>
            <a:r>
              <a:rPr lang="es-ES" sz="1600" b="0" i="0" u="none" strike="noStrike" cap="none" dirty="0">
                <a:solidFill>
                  <a:srgbClr val="3F3F3F"/>
                </a:solidFill>
                <a:latin typeface="Gilroy" panose="00000500000000000000" pitchFamily="50" charset="0"/>
                <a:ea typeface="Arial"/>
                <a:cs typeface="Arial"/>
                <a:sym typeface="Arial"/>
              </a:rPr>
              <a:t>Adaptación a las nuevas dinámicas organizacionales</a:t>
            </a:r>
            <a:endParaRPr lang="es-ES" sz="1200" b="0" i="0" u="none" strike="noStrike" cap="none" dirty="0">
              <a:solidFill>
                <a:srgbClr val="000000"/>
              </a:solidFill>
              <a:latin typeface="Gilroy" panose="00000500000000000000" pitchFamily="50" charset="0"/>
              <a:ea typeface="Arial"/>
              <a:cs typeface="Arial"/>
              <a:sym typeface="Arial"/>
            </a:endParaRPr>
          </a:p>
          <a:p>
            <a:pPr marL="0" marR="0" lvl="0" indent="0" algn="l" rtl="0">
              <a:lnSpc>
                <a:spcPct val="90000"/>
              </a:lnSpc>
              <a:spcBef>
                <a:spcPts val="600"/>
              </a:spcBef>
              <a:spcAft>
                <a:spcPts val="600"/>
              </a:spcAft>
              <a:buClr>
                <a:srgbClr val="47269A"/>
              </a:buClr>
              <a:buSzPts val="1800"/>
              <a:buFont typeface="Arial"/>
              <a:buNone/>
            </a:pPr>
            <a:r>
              <a:rPr lang="es-ES" sz="1600" b="0" i="0" u="none" strike="noStrike" cap="none" dirty="0">
                <a:solidFill>
                  <a:srgbClr val="3F3F3F"/>
                </a:solidFill>
                <a:latin typeface="Gilroy" panose="00000500000000000000" pitchFamily="50" charset="0"/>
                <a:ea typeface="Arial"/>
                <a:cs typeface="Arial"/>
                <a:sym typeface="Arial"/>
              </a:rPr>
              <a:t>Estrategias de bienestar</a:t>
            </a:r>
            <a:endParaRPr lang="es-ES" sz="1200" b="0" i="0" u="none" strike="noStrike" cap="none" dirty="0">
              <a:solidFill>
                <a:srgbClr val="000000"/>
              </a:solidFill>
              <a:latin typeface="Gilroy" panose="00000500000000000000" pitchFamily="50" charset="0"/>
              <a:ea typeface="Arial"/>
              <a:cs typeface="Arial"/>
              <a:sym typeface="Arial"/>
            </a:endParaRPr>
          </a:p>
        </p:txBody>
      </p:sp>
      <p:pic>
        <p:nvPicPr>
          <p:cNvPr id="30" name="Graphic 29">
            <a:extLst>
              <a:ext uri="{FF2B5EF4-FFF2-40B4-BE49-F238E27FC236}">
                <a16:creationId xmlns:a16="http://schemas.microsoft.com/office/drawing/2014/main" id="{3D114E98-8A8B-B6A5-0DF2-D0DF54F8A71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526717" y="4385970"/>
            <a:ext cx="277595" cy="277595"/>
          </a:xfrm>
          <a:prstGeom prst="rect">
            <a:avLst/>
          </a:prstGeom>
        </p:spPr>
      </p:pic>
      <p:pic>
        <p:nvPicPr>
          <p:cNvPr id="33" name="Graphic 32">
            <a:extLst>
              <a:ext uri="{FF2B5EF4-FFF2-40B4-BE49-F238E27FC236}">
                <a16:creationId xmlns:a16="http://schemas.microsoft.com/office/drawing/2014/main" id="{DDC6E3DD-A272-9CCD-67AD-E25F87868FA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545753" y="4800432"/>
            <a:ext cx="239523" cy="238054"/>
          </a:xfrm>
          <a:prstGeom prst="rect">
            <a:avLst/>
          </a:prstGeom>
        </p:spPr>
      </p:pic>
      <p:pic>
        <p:nvPicPr>
          <p:cNvPr id="35" name="Graphic 34">
            <a:extLst>
              <a:ext uri="{FF2B5EF4-FFF2-40B4-BE49-F238E27FC236}">
                <a16:creationId xmlns:a16="http://schemas.microsoft.com/office/drawing/2014/main" id="{CF48A7B3-4CFE-0B94-473F-08AAF7CD9B63}"/>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500126" y="5266142"/>
            <a:ext cx="330777" cy="313057"/>
          </a:xfrm>
          <a:prstGeom prst="rect">
            <a:avLst/>
          </a:prstGeom>
        </p:spPr>
      </p:pic>
      <p:pic>
        <p:nvPicPr>
          <p:cNvPr id="37" name="Graphic 36">
            <a:extLst>
              <a:ext uri="{FF2B5EF4-FFF2-40B4-BE49-F238E27FC236}">
                <a16:creationId xmlns:a16="http://schemas.microsoft.com/office/drawing/2014/main" id="{405CC87D-C0CA-E8B5-3F36-E57747F1D666}"/>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500126" y="5838209"/>
            <a:ext cx="330777" cy="330777"/>
          </a:xfrm>
          <a:prstGeom prst="rect">
            <a:avLst/>
          </a:prstGeom>
        </p:spPr>
      </p:pic>
      <p:pic>
        <p:nvPicPr>
          <p:cNvPr id="39" name="Graphic 38">
            <a:extLst>
              <a:ext uri="{FF2B5EF4-FFF2-40B4-BE49-F238E27FC236}">
                <a16:creationId xmlns:a16="http://schemas.microsoft.com/office/drawing/2014/main" id="{CFFC37C5-A578-8DD3-AFE4-E192B1CD953D}"/>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584358" y="4513170"/>
            <a:ext cx="299367" cy="358564"/>
          </a:xfrm>
          <a:prstGeom prst="rect">
            <a:avLst/>
          </a:prstGeom>
        </p:spPr>
      </p:pic>
      <p:pic>
        <p:nvPicPr>
          <p:cNvPr id="41" name="Graphic 40">
            <a:extLst>
              <a:ext uri="{FF2B5EF4-FFF2-40B4-BE49-F238E27FC236}">
                <a16:creationId xmlns:a16="http://schemas.microsoft.com/office/drawing/2014/main" id="{E49EE4FA-629F-FEAC-DE33-5E8E5186F60A}"/>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6584358" y="5137261"/>
            <a:ext cx="299367" cy="299367"/>
          </a:xfrm>
          <a:prstGeom prst="rect">
            <a:avLst/>
          </a:prstGeom>
        </p:spPr>
      </p:pic>
      <p:pic>
        <p:nvPicPr>
          <p:cNvPr id="43" name="Graphic 42">
            <a:extLst>
              <a:ext uri="{FF2B5EF4-FFF2-40B4-BE49-F238E27FC236}">
                <a16:creationId xmlns:a16="http://schemas.microsoft.com/office/drawing/2014/main" id="{7F7A67E4-B4B1-0A47-72D0-1C60EC207CBB}"/>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6584358" y="5709355"/>
            <a:ext cx="299367" cy="299367"/>
          </a:xfrm>
          <a:prstGeom prst="rect">
            <a:avLst/>
          </a:prstGeom>
        </p:spPr>
      </p:pic>
      <p:pic>
        <p:nvPicPr>
          <p:cNvPr id="45" name="Graphic 44">
            <a:extLst>
              <a:ext uri="{FF2B5EF4-FFF2-40B4-BE49-F238E27FC236}">
                <a16:creationId xmlns:a16="http://schemas.microsoft.com/office/drawing/2014/main" id="{28318814-72D5-330C-8B0C-A2799A83532B}"/>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6584358" y="6223100"/>
            <a:ext cx="299367" cy="244810"/>
          </a:xfrm>
          <a:prstGeom prst="rect">
            <a:avLst/>
          </a:prstGeom>
        </p:spPr>
      </p:pic>
    </p:spTree>
    <p:extLst>
      <p:ext uri="{BB962C8B-B14F-4D97-AF65-F5344CB8AC3E}">
        <p14:creationId xmlns:p14="http://schemas.microsoft.com/office/powerpoint/2010/main" val="37983464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TotalTime>
  <Words>1530</Words>
  <Application>Microsoft Office PowerPoint</Application>
  <PresentationFormat>Widescreen</PresentationFormat>
  <Paragraphs>88</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Calibri Light</vt:lpstr>
      <vt:lpstr>Calibri</vt:lpstr>
      <vt:lpstr>Gilroy</vt:lpstr>
      <vt:lpstr>Gilroy ExtraBold</vt:lpstr>
      <vt:lpstr>Arial</vt:lpstr>
      <vt:lpstr>Gilroy Bold</vt:lpstr>
      <vt:lpstr>Office Theme</vt:lpstr>
      <vt:lpstr>PowerPoint Presentation</vt:lpstr>
      <vt:lpstr>¡Felicitaciones!</vt:lpstr>
      <vt:lpstr>Visibilidad y Posicionamiento</vt:lpstr>
      <vt:lpstr>¿Qué puede hacer en redes sociales?</vt:lpstr>
      <vt:lpstr>PowerPoint Presentation</vt:lpstr>
      <vt:lpstr>2. Infografías</vt:lpstr>
      <vt:lpstr>PowerPoint Presentation</vt:lpstr>
      <vt:lpstr>5. Transmisiones en vivo</vt:lpstr>
      <vt:lpstr>Mensajes clave</vt:lpstr>
      <vt:lpstr>Recursos </vt:lpstr>
      <vt:lpstr>Nuestras redes sociales</vt:lpstr>
      <vt:lpstr>Celebremos juntos</vt:lpstr>
      <vt:lpstr>Medios tradicionales</vt:lpstr>
      <vt:lpstr>Información bajo embargo</vt:lpstr>
      <vt:lpstr>Nuestra misión</vt:lpstr>
      <vt:lpstr>Contacto</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Johan Ramirez</dc:creator>
  <cp:lastModifiedBy>Johan Ramirez</cp:lastModifiedBy>
  <cp:revision>27</cp:revision>
  <dcterms:created xsi:type="dcterms:W3CDTF">2022-11-08T17:09:35Z</dcterms:created>
  <dcterms:modified xsi:type="dcterms:W3CDTF">2022-12-01T21:17:35Z</dcterms:modified>
</cp:coreProperties>
</file>